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charts/chart1.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96" r:id="rId2"/>
    <p:sldId id="430" r:id="rId3"/>
    <p:sldId id="344" r:id="rId4"/>
    <p:sldId id="407" r:id="rId5"/>
    <p:sldId id="403" r:id="rId6"/>
    <p:sldId id="420" r:id="rId7"/>
    <p:sldId id="421" r:id="rId8"/>
    <p:sldId id="428" r:id="rId9"/>
    <p:sldId id="432" r:id="rId10"/>
    <p:sldId id="433" r:id="rId11"/>
    <p:sldId id="434" r:id="rId12"/>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Times New Roman" pitchFamily="18" charset="0"/>
        <a:ea typeface="+mn-ea"/>
        <a:cs typeface="Arial" charset="0"/>
      </a:defRPr>
    </a:lvl1pPr>
    <a:lvl2pPr marL="457200" algn="l" rtl="0" fontAlgn="base">
      <a:spcBef>
        <a:spcPct val="0"/>
      </a:spcBef>
      <a:spcAft>
        <a:spcPct val="0"/>
      </a:spcAft>
      <a:defRPr kern="1200">
        <a:solidFill>
          <a:schemeClr val="tx1"/>
        </a:solidFill>
        <a:latin typeface="Times New Roman" pitchFamily="18" charset="0"/>
        <a:ea typeface="+mn-ea"/>
        <a:cs typeface="Arial" charset="0"/>
      </a:defRPr>
    </a:lvl2pPr>
    <a:lvl3pPr marL="914400" algn="l" rtl="0" fontAlgn="base">
      <a:spcBef>
        <a:spcPct val="0"/>
      </a:spcBef>
      <a:spcAft>
        <a:spcPct val="0"/>
      </a:spcAft>
      <a:defRPr kern="1200">
        <a:solidFill>
          <a:schemeClr val="tx1"/>
        </a:solidFill>
        <a:latin typeface="Times New Roman" pitchFamily="18" charset="0"/>
        <a:ea typeface="+mn-ea"/>
        <a:cs typeface="Arial" charset="0"/>
      </a:defRPr>
    </a:lvl3pPr>
    <a:lvl4pPr marL="1371600" algn="l" rtl="0" fontAlgn="base">
      <a:spcBef>
        <a:spcPct val="0"/>
      </a:spcBef>
      <a:spcAft>
        <a:spcPct val="0"/>
      </a:spcAft>
      <a:defRPr kern="1200">
        <a:solidFill>
          <a:schemeClr val="tx1"/>
        </a:solidFill>
        <a:latin typeface="Times New Roman" pitchFamily="18" charset="0"/>
        <a:ea typeface="+mn-ea"/>
        <a:cs typeface="Arial" charset="0"/>
      </a:defRPr>
    </a:lvl4pPr>
    <a:lvl5pPr marL="1828800" algn="l" rtl="0" fontAlgn="base">
      <a:spcBef>
        <a:spcPct val="0"/>
      </a:spcBef>
      <a:spcAft>
        <a:spcPct val="0"/>
      </a:spcAft>
      <a:defRPr kern="1200">
        <a:solidFill>
          <a:schemeClr val="tx1"/>
        </a:solidFill>
        <a:latin typeface="Times New Roman" pitchFamily="18" charset="0"/>
        <a:ea typeface="+mn-ea"/>
        <a:cs typeface="Arial" charset="0"/>
      </a:defRPr>
    </a:lvl5pPr>
    <a:lvl6pPr marL="2286000" algn="l" defTabSz="914400" rtl="0" eaLnBrk="1" latinLnBrk="0" hangingPunct="1">
      <a:defRPr kern="1200">
        <a:solidFill>
          <a:schemeClr val="tx1"/>
        </a:solidFill>
        <a:latin typeface="Times New Roman" pitchFamily="18" charset="0"/>
        <a:ea typeface="+mn-ea"/>
        <a:cs typeface="Arial" charset="0"/>
      </a:defRPr>
    </a:lvl6pPr>
    <a:lvl7pPr marL="2743200" algn="l" defTabSz="914400" rtl="0" eaLnBrk="1" latinLnBrk="0" hangingPunct="1">
      <a:defRPr kern="1200">
        <a:solidFill>
          <a:schemeClr val="tx1"/>
        </a:solidFill>
        <a:latin typeface="Times New Roman" pitchFamily="18" charset="0"/>
        <a:ea typeface="+mn-ea"/>
        <a:cs typeface="Arial" charset="0"/>
      </a:defRPr>
    </a:lvl7pPr>
    <a:lvl8pPr marL="3200400" algn="l" defTabSz="914400" rtl="0" eaLnBrk="1" latinLnBrk="0" hangingPunct="1">
      <a:defRPr kern="1200">
        <a:solidFill>
          <a:schemeClr val="tx1"/>
        </a:solidFill>
        <a:latin typeface="Times New Roman" pitchFamily="18" charset="0"/>
        <a:ea typeface="+mn-ea"/>
        <a:cs typeface="Arial" charset="0"/>
      </a:defRPr>
    </a:lvl8pPr>
    <a:lvl9pPr marL="3657600" algn="l" defTabSz="914400" rtl="0" eaLnBrk="1" latinLnBrk="0" hangingPunct="1">
      <a:defRPr kern="1200">
        <a:solidFill>
          <a:schemeClr val="tx1"/>
        </a:solidFill>
        <a:latin typeface="Times New Roman" pitchFamily="18" charset="0"/>
        <a:ea typeface="+mn-ea"/>
        <a:cs typeface="Arial" charset="0"/>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928">
          <p15:clr>
            <a:srgbClr val="A4A3A4"/>
          </p15:clr>
        </p15:guide>
        <p15:guide id="2" pos="2209">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1C1C54"/>
    <a:srgbClr val="002060"/>
    <a:srgbClr val="6D5831"/>
    <a:srgbClr val="C8B086"/>
    <a:srgbClr val="4986C3"/>
    <a:srgbClr val="336699"/>
    <a:srgbClr val="3366CC"/>
    <a:srgbClr val="48638E"/>
    <a:srgbClr val="5E7CAE"/>
    <a:srgbClr val="003366"/>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271" autoAdjust="0"/>
    <p:restoredTop sz="90036" autoAdjust="0"/>
  </p:normalViewPr>
  <p:slideViewPr>
    <p:cSldViewPr>
      <p:cViewPr varScale="1">
        <p:scale>
          <a:sx n="74" d="100"/>
          <a:sy n="74" d="100"/>
        </p:scale>
        <p:origin x="-403" y="-38"/>
      </p:cViewPr>
      <p:guideLst>
        <p:guide orient="horz" pos="2160"/>
        <p:guide pos="2880"/>
      </p:guideLst>
    </p:cSldViewPr>
  </p:slideViewPr>
  <p:outlineViewPr>
    <p:cViewPr>
      <p:scale>
        <a:sx n="33" d="100"/>
        <a:sy n="33" d="100"/>
      </p:scale>
      <p:origin x="0" y="19122"/>
    </p:cViewPr>
  </p:outlineViewPr>
  <p:notesTextViewPr>
    <p:cViewPr>
      <p:scale>
        <a:sx n="100" d="100"/>
        <a:sy n="100" d="100"/>
      </p:scale>
      <p:origin x="0" y="0"/>
    </p:cViewPr>
  </p:notesTextViewPr>
  <p:sorterViewPr>
    <p:cViewPr>
      <p:scale>
        <a:sx n="33" d="100"/>
        <a:sy n="33" d="100"/>
      </p:scale>
      <p:origin x="0" y="0"/>
    </p:cViewPr>
  </p:sorterViewPr>
  <p:notesViewPr>
    <p:cSldViewPr>
      <p:cViewPr varScale="1">
        <p:scale>
          <a:sx n="53" d="100"/>
          <a:sy n="53" d="100"/>
        </p:scale>
        <p:origin x="-1926" y="-108"/>
      </p:cViewPr>
      <p:guideLst>
        <p:guide orient="horz" pos="2928"/>
        <p:guide pos="2209"/>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1" Type="http://schemas.openxmlformats.org/officeDocument/2006/relationships/oleObject" Target="file:///C:\Documents%20and%20Settings\susan.plumb\Local%20Settings\Temporary%20Internet%20Files\Content.Outlook\JO2H2DXG\Dividend%20Scale%20History%201991-2013%20%2004%2010%202013.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lang val="en-US"/>
  <c:chart>
    <c:plotArea>
      <c:layout>
        <c:manualLayout>
          <c:layoutTarget val="inner"/>
          <c:xMode val="edge"/>
          <c:yMode val="edge"/>
          <c:x val="6.1220472440944883E-2"/>
          <c:y val="2.5254293948050392E-2"/>
          <c:w val="0.92845504378324351"/>
          <c:h val="0.83136561213602844"/>
        </c:manualLayout>
      </c:layout>
      <c:lineChart>
        <c:grouping val="standard"/>
        <c:ser>
          <c:idx val="0"/>
          <c:order val="0"/>
          <c:tx>
            <c:strRef>
              <c:f>'2012 formatted'!$B$61</c:f>
              <c:strCache>
                <c:ptCount val="1"/>
                <c:pt idx="0">
                  <c:v>Moody's Corp AAA 7-Year Rolling Average</c:v>
                </c:pt>
              </c:strCache>
            </c:strRef>
          </c:tx>
          <c:marker>
            <c:symbol val="none"/>
          </c:marker>
          <c:cat>
            <c:numRef>
              <c:f>'2012 formatted'!$A$62:$A$326</c:f>
              <c:numCache>
                <c:formatCode>0</c:formatCode>
                <c:ptCount val="23"/>
                <c:pt idx="0">
                  <c:v>1991</c:v>
                </c:pt>
                <c:pt idx="1">
                  <c:v>1992</c:v>
                </c:pt>
                <c:pt idx="2">
                  <c:v>1993</c:v>
                </c:pt>
                <c:pt idx="3">
                  <c:v>1994</c:v>
                </c:pt>
                <c:pt idx="4">
                  <c:v>1995</c:v>
                </c:pt>
                <c:pt idx="5">
                  <c:v>1996</c:v>
                </c:pt>
                <c:pt idx="6">
                  <c:v>1997</c:v>
                </c:pt>
                <c:pt idx="7">
                  <c:v>1998</c:v>
                </c:pt>
                <c:pt idx="8">
                  <c:v>1999</c:v>
                </c:pt>
                <c:pt idx="9">
                  <c:v>2000</c:v>
                </c:pt>
                <c:pt idx="10">
                  <c:v>2001</c:v>
                </c:pt>
                <c:pt idx="11">
                  <c:v>2002</c:v>
                </c:pt>
                <c:pt idx="12">
                  <c:v>2003</c:v>
                </c:pt>
                <c:pt idx="13">
                  <c:v>2004</c:v>
                </c:pt>
                <c:pt idx="14">
                  <c:v>2005</c:v>
                </c:pt>
                <c:pt idx="15">
                  <c:v>2006</c:v>
                </c:pt>
                <c:pt idx="16">
                  <c:v>2007</c:v>
                </c:pt>
                <c:pt idx="17">
                  <c:v>2008</c:v>
                </c:pt>
                <c:pt idx="18">
                  <c:v>2009</c:v>
                </c:pt>
                <c:pt idx="19">
                  <c:v>2010</c:v>
                </c:pt>
                <c:pt idx="20">
                  <c:v>2011</c:v>
                </c:pt>
                <c:pt idx="21">
                  <c:v>2012</c:v>
                </c:pt>
                <c:pt idx="22">
                  <c:v>2013</c:v>
                </c:pt>
              </c:numCache>
            </c:numRef>
          </c:cat>
          <c:val>
            <c:numRef>
              <c:f>'2012 formatted'!$B$62:$B$326</c:f>
              <c:numCache>
                <c:formatCode>0.00</c:formatCode>
                <c:ptCount val="23"/>
                <c:pt idx="0">
                  <c:v>10.07214285714298</c:v>
                </c:pt>
                <c:pt idx="1">
                  <c:v>9.5007142857142828</c:v>
                </c:pt>
                <c:pt idx="2">
                  <c:v>9.0595238095238226</c:v>
                </c:pt>
                <c:pt idx="3">
                  <c:v>8.8104761904761908</c:v>
                </c:pt>
                <c:pt idx="4">
                  <c:v>8.608809523809521</c:v>
                </c:pt>
                <c:pt idx="5">
                  <c:v>8.2894047619047662</c:v>
                </c:pt>
                <c:pt idx="6">
                  <c:v>8.0345238095238081</c:v>
                </c:pt>
                <c:pt idx="7">
                  <c:v>7.7299999999999995</c:v>
                </c:pt>
                <c:pt idx="8">
                  <c:v>7.4159523809523824</c:v>
                </c:pt>
                <c:pt idx="9">
                  <c:v>7.2808333333333524</c:v>
                </c:pt>
                <c:pt idx="10">
                  <c:v>7.3427380952380936</c:v>
                </c:pt>
                <c:pt idx="11">
                  <c:v>7.1915476190476175</c:v>
                </c:pt>
                <c:pt idx="12">
                  <c:v>7.0497619047619438</c:v>
                </c:pt>
                <c:pt idx="13">
                  <c:v>6.7916666666666714</c:v>
                </c:pt>
                <c:pt idx="14">
                  <c:v>6.5658333333333374</c:v>
                </c:pt>
                <c:pt idx="15">
                  <c:v>6.3841666666666645</c:v>
                </c:pt>
                <c:pt idx="16">
                  <c:v>6.1594047619047618</c:v>
                </c:pt>
                <c:pt idx="17">
                  <c:v>5.8708333333333433</c:v>
                </c:pt>
                <c:pt idx="18">
                  <c:v>5.6673809523808938</c:v>
                </c:pt>
                <c:pt idx="19">
                  <c:v>5.5060714285714294</c:v>
                </c:pt>
                <c:pt idx="20">
                  <c:v>5.407619047619046</c:v>
                </c:pt>
                <c:pt idx="21">
                  <c:v>5.2542857142857065</c:v>
                </c:pt>
                <c:pt idx="22">
                  <c:v>5</c:v>
                </c:pt>
              </c:numCache>
            </c:numRef>
          </c:val>
        </c:ser>
        <c:ser>
          <c:idx val="1"/>
          <c:order val="1"/>
          <c:tx>
            <c:strRef>
              <c:f>'2012 formatted'!$C$61</c:f>
              <c:strCache>
                <c:ptCount val="1"/>
                <c:pt idx="0">
                  <c:v>Average Dividend Scale 13 Top LI Companies</c:v>
                </c:pt>
              </c:strCache>
            </c:strRef>
          </c:tx>
          <c:marker>
            <c:symbol val="none"/>
          </c:marker>
          <c:cat>
            <c:numRef>
              <c:f>'2012 formatted'!$A$62:$A$326</c:f>
              <c:numCache>
                <c:formatCode>0</c:formatCode>
                <c:ptCount val="23"/>
                <c:pt idx="0">
                  <c:v>1991</c:v>
                </c:pt>
                <c:pt idx="1">
                  <c:v>1992</c:v>
                </c:pt>
                <c:pt idx="2">
                  <c:v>1993</c:v>
                </c:pt>
                <c:pt idx="3">
                  <c:v>1994</c:v>
                </c:pt>
                <c:pt idx="4">
                  <c:v>1995</c:v>
                </c:pt>
                <c:pt idx="5">
                  <c:v>1996</c:v>
                </c:pt>
                <c:pt idx="6">
                  <c:v>1997</c:v>
                </c:pt>
                <c:pt idx="7">
                  <c:v>1998</c:v>
                </c:pt>
                <c:pt idx="8">
                  <c:v>1999</c:v>
                </c:pt>
                <c:pt idx="9">
                  <c:v>2000</c:v>
                </c:pt>
                <c:pt idx="10">
                  <c:v>2001</c:v>
                </c:pt>
                <c:pt idx="11">
                  <c:v>2002</c:v>
                </c:pt>
                <c:pt idx="12">
                  <c:v>2003</c:v>
                </c:pt>
                <c:pt idx="13">
                  <c:v>2004</c:v>
                </c:pt>
                <c:pt idx="14">
                  <c:v>2005</c:v>
                </c:pt>
                <c:pt idx="15">
                  <c:v>2006</c:v>
                </c:pt>
                <c:pt idx="16">
                  <c:v>2007</c:v>
                </c:pt>
                <c:pt idx="17">
                  <c:v>2008</c:v>
                </c:pt>
                <c:pt idx="18">
                  <c:v>2009</c:v>
                </c:pt>
                <c:pt idx="19">
                  <c:v>2010</c:v>
                </c:pt>
                <c:pt idx="20">
                  <c:v>2011</c:v>
                </c:pt>
                <c:pt idx="21">
                  <c:v>2012</c:v>
                </c:pt>
                <c:pt idx="22">
                  <c:v>2013</c:v>
                </c:pt>
              </c:numCache>
            </c:numRef>
          </c:cat>
          <c:val>
            <c:numRef>
              <c:f>'2012 formatted'!$C$62:$C$326</c:f>
              <c:numCache>
                <c:formatCode>0.00</c:formatCode>
                <c:ptCount val="23"/>
                <c:pt idx="0">
                  <c:v>9.7800000000000011</c:v>
                </c:pt>
                <c:pt idx="1">
                  <c:v>9.3500000000000068</c:v>
                </c:pt>
                <c:pt idx="2">
                  <c:v>8.9</c:v>
                </c:pt>
                <c:pt idx="3">
                  <c:v>8.3800000000000008</c:v>
                </c:pt>
                <c:pt idx="4">
                  <c:v>8.23</c:v>
                </c:pt>
                <c:pt idx="5">
                  <c:v>8.01</c:v>
                </c:pt>
                <c:pt idx="6">
                  <c:v>8.1300000000000008</c:v>
                </c:pt>
                <c:pt idx="7">
                  <c:v>8.0500000000000007</c:v>
                </c:pt>
                <c:pt idx="8">
                  <c:v>7.96</c:v>
                </c:pt>
                <c:pt idx="9">
                  <c:v>8.07</c:v>
                </c:pt>
                <c:pt idx="10">
                  <c:v>8.0400000000000009</c:v>
                </c:pt>
                <c:pt idx="11">
                  <c:v>7.76</c:v>
                </c:pt>
                <c:pt idx="12">
                  <c:v>7.53</c:v>
                </c:pt>
                <c:pt idx="13">
                  <c:v>6.9700000000000024</c:v>
                </c:pt>
                <c:pt idx="14">
                  <c:v>6.78</c:v>
                </c:pt>
                <c:pt idx="15">
                  <c:v>6.74</c:v>
                </c:pt>
                <c:pt idx="16">
                  <c:v>6.74</c:v>
                </c:pt>
                <c:pt idx="17">
                  <c:v>6.81</c:v>
                </c:pt>
                <c:pt idx="18">
                  <c:v>6.57</c:v>
                </c:pt>
                <c:pt idx="19">
                  <c:v>6.22</c:v>
                </c:pt>
                <c:pt idx="20">
                  <c:v>5.98</c:v>
                </c:pt>
                <c:pt idx="21" formatCode="General">
                  <c:v>5.74</c:v>
                </c:pt>
                <c:pt idx="22" formatCode="General">
                  <c:v>5.59</c:v>
                </c:pt>
              </c:numCache>
            </c:numRef>
          </c:val>
        </c:ser>
        <c:marker val="1"/>
        <c:axId val="67608576"/>
        <c:axId val="67610112"/>
      </c:lineChart>
      <c:catAx>
        <c:axId val="67608576"/>
        <c:scaling>
          <c:orientation val="minMax"/>
        </c:scaling>
        <c:axPos val="b"/>
        <c:numFmt formatCode="0" sourceLinked="1"/>
        <c:tickLblPos val="nextTo"/>
        <c:crossAx val="67610112"/>
        <c:crosses val="autoZero"/>
        <c:auto val="1"/>
        <c:lblAlgn val="ctr"/>
        <c:lblOffset val="100"/>
        <c:tickLblSkip val="1"/>
        <c:tickMarkSkip val="11"/>
      </c:catAx>
      <c:valAx>
        <c:axId val="67610112"/>
        <c:scaling>
          <c:orientation val="minMax"/>
          <c:min val="4"/>
        </c:scaling>
        <c:axPos val="l"/>
        <c:majorGridlines>
          <c:spPr>
            <a:ln cap="rnd"/>
          </c:spPr>
        </c:majorGridlines>
        <c:numFmt formatCode="0.00" sourceLinked="1"/>
        <c:majorTickMark val="none"/>
        <c:tickLblPos val="nextTo"/>
        <c:crossAx val="67608576"/>
        <c:crosses val="autoZero"/>
        <c:crossBetween val="between"/>
      </c:valAx>
    </c:plotArea>
    <c:legend>
      <c:legendPos val="b"/>
      <c:layout>
        <c:manualLayout>
          <c:xMode val="edge"/>
          <c:yMode val="edge"/>
          <c:x val="4.5326518818175454E-2"/>
          <c:y val="0.91888864314622098"/>
          <c:w val="0.94463399070529042"/>
          <c:h val="6.1972446526849696E-2"/>
        </c:manualLayout>
      </c:layout>
      <c:txPr>
        <a:bodyPr/>
        <a:lstStyle/>
        <a:p>
          <a:pPr>
            <a:defRPr sz="1200"/>
          </a:pPr>
          <a:endParaRPr lang="en-US"/>
        </a:p>
      </c:txPr>
    </c:legend>
    <c:plotVisOnly val="1"/>
    <c:dispBlanksAs val="gap"/>
  </c:chart>
  <c:externalData r:id="rId1"/>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bwMode="auto">
          <a:xfrm>
            <a:off x="0" y="0"/>
            <a:ext cx="3037840" cy="465138"/>
          </a:xfrm>
          <a:prstGeom prst="rect">
            <a:avLst/>
          </a:prstGeom>
          <a:noFill/>
          <a:ln w="9525">
            <a:noFill/>
            <a:miter lim="800000"/>
            <a:headEnd/>
            <a:tailEnd/>
          </a:ln>
          <a:effectLst/>
        </p:spPr>
        <p:txBody>
          <a:bodyPr vert="horz" wrap="square" lIns="93616" tIns="46809" rIns="93616" bIns="46809" numCol="1" anchor="t" anchorCtr="0" compatLnSpc="1">
            <a:prstTxWarp prst="textNoShape">
              <a:avLst/>
            </a:prstTxWarp>
          </a:bodyPr>
          <a:lstStyle>
            <a:lvl1pPr>
              <a:defRPr sz="1200">
                <a:latin typeface="Arial" charset="0"/>
              </a:defRPr>
            </a:lvl1pPr>
          </a:lstStyle>
          <a:p>
            <a:pPr>
              <a:defRPr/>
            </a:pPr>
            <a:endParaRPr lang="en-US" dirty="0"/>
          </a:p>
        </p:txBody>
      </p:sp>
      <p:sp>
        <p:nvSpPr>
          <p:cNvPr id="14339" name="Rectangle 3"/>
          <p:cNvSpPr>
            <a:spLocks noGrp="1" noChangeArrowheads="1"/>
          </p:cNvSpPr>
          <p:nvPr>
            <p:ph type="dt" sz="quarter" idx="1"/>
          </p:nvPr>
        </p:nvSpPr>
        <p:spPr bwMode="auto">
          <a:xfrm>
            <a:off x="3970938" y="0"/>
            <a:ext cx="3037840" cy="465138"/>
          </a:xfrm>
          <a:prstGeom prst="rect">
            <a:avLst/>
          </a:prstGeom>
          <a:noFill/>
          <a:ln w="9525">
            <a:noFill/>
            <a:miter lim="800000"/>
            <a:headEnd/>
            <a:tailEnd/>
          </a:ln>
          <a:effectLst/>
        </p:spPr>
        <p:txBody>
          <a:bodyPr vert="horz" wrap="square" lIns="93616" tIns="46809" rIns="93616" bIns="46809" numCol="1" anchor="t" anchorCtr="0" compatLnSpc="1">
            <a:prstTxWarp prst="textNoShape">
              <a:avLst/>
            </a:prstTxWarp>
          </a:bodyPr>
          <a:lstStyle>
            <a:lvl1pPr algn="r">
              <a:defRPr sz="1200">
                <a:latin typeface="Arial" charset="0"/>
              </a:defRPr>
            </a:lvl1pPr>
          </a:lstStyle>
          <a:p>
            <a:pPr>
              <a:defRPr/>
            </a:pPr>
            <a:endParaRPr lang="en-US" dirty="0"/>
          </a:p>
        </p:txBody>
      </p:sp>
      <p:sp>
        <p:nvSpPr>
          <p:cNvPr id="14340" name="Rectangle 4"/>
          <p:cNvSpPr>
            <a:spLocks noGrp="1" noChangeArrowheads="1"/>
          </p:cNvSpPr>
          <p:nvPr>
            <p:ph type="ftr" sz="quarter" idx="2"/>
          </p:nvPr>
        </p:nvSpPr>
        <p:spPr bwMode="auto">
          <a:xfrm>
            <a:off x="0" y="8829675"/>
            <a:ext cx="3037840" cy="465138"/>
          </a:xfrm>
          <a:prstGeom prst="rect">
            <a:avLst/>
          </a:prstGeom>
          <a:noFill/>
          <a:ln w="9525">
            <a:noFill/>
            <a:miter lim="800000"/>
            <a:headEnd/>
            <a:tailEnd/>
          </a:ln>
          <a:effectLst/>
        </p:spPr>
        <p:txBody>
          <a:bodyPr vert="horz" wrap="square" lIns="93616" tIns="46809" rIns="93616" bIns="46809" numCol="1" anchor="b" anchorCtr="0" compatLnSpc="1">
            <a:prstTxWarp prst="textNoShape">
              <a:avLst/>
            </a:prstTxWarp>
          </a:bodyPr>
          <a:lstStyle>
            <a:lvl1pPr>
              <a:defRPr sz="1200">
                <a:latin typeface="Arial" charset="0"/>
              </a:defRPr>
            </a:lvl1pPr>
          </a:lstStyle>
          <a:p>
            <a:pPr>
              <a:defRPr/>
            </a:pPr>
            <a:endParaRPr lang="en-US" dirty="0"/>
          </a:p>
        </p:txBody>
      </p:sp>
      <p:sp>
        <p:nvSpPr>
          <p:cNvPr id="14341" name="Rectangle 5"/>
          <p:cNvSpPr>
            <a:spLocks noGrp="1" noChangeArrowheads="1"/>
          </p:cNvSpPr>
          <p:nvPr>
            <p:ph type="sldNum" sz="quarter" idx="3"/>
          </p:nvPr>
        </p:nvSpPr>
        <p:spPr bwMode="auto">
          <a:xfrm>
            <a:off x="3970938" y="8829675"/>
            <a:ext cx="3037840" cy="465138"/>
          </a:xfrm>
          <a:prstGeom prst="rect">
            <a:avLst/>
          </a:prstGeom>
          <a:noFill/>
          <a:ln w="9525">
            <a:noFill/>
            <a:miter lim="800000"/>
            <a:headEnd/>
            <a:tailEnd/>
          </a:ln>
          <a:effectLst/>
        </p:spPr>
        <p:txBody>
          <a:bodyPr vert="horz" wrap="square" lIns="93616" tIns="46809" rIns="93616" bIns="46809" numCol="1" anchor="b" anchorCtr="0" compatLnSpc="1">
            <a:prstTxWarp prst="textNoShape">
              <a:avLst/>
            </a:prstTxWarp>
          </a:bodyPr>
          <a:lstStyle>
            <a:lvl1pPr algn="r">
              <a:defRPr sz="1200">
                <a:latin typeface="Arial" charset="0"/>
              </a:defRPr>
            </a:lvl1pPr>
          </a:lstStyle>
          <a:p>
            <a:pPr>
              <a:defRPr/>
            </a:pPr>
            <a:fld id="{AB969C20-85C3-4315-B80D-AD3B4B2BED2A}" type="slidenum">
              <a:rPr lang="en-US"/>
              <a:pPr>
                <a:defRPr/>
              </a:pPr>
              <a:t>‹#›</a:t>
            </a:fld>
            <a:endParaRPr lang="en-US" dirty="0"/>
          </a:p>
        </p:txBody>
      </p:sp>
    </p:spTree>
    <p:extLst>
      <p:ext uri="{BB962C8B-B14F-4D97-AF65-F5344CB8AC3E}">
        <p14:creationId xmlns="" xmlns:p14="http://schemas.microsoft.com/office/powerpoint/2010/main" val="209980278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3037840" cy="465138"/>
          </a:xfrm>
          <a:prstGeom prst="rect">
            <a:avLst/>
          </a:prstGeom>
          <a:noFill/>
          <a:ln w="9525">
            <a:noFill/>
            <a:miter lim="800000"/>
            <a:headEnd/>
            <a:tailEnd/>
          </a:ln>
          <a:effectLst/>
        </p:spPr>
        <p:txBody>
          <a:bodyPr vert="horz" wrap="square" lIns="94477" tIns="47239" rIns="94477" bIns="47239" numCol="1" anchor="t" anchorCtr="0" compatLnSpc="1">
            <a:prstTxWarp prst="textNoShape">
              <a:avLst/>
            </a:prstTxWarp>
          </a:bodyPr>
          <a:lstStyle>
            <a:lvl1pPr defTabSz="944382">
              <a:defRPr sz="1200">
                <a:latin typeface="Arial" charset="0"/>
              </a:defRPr>
            </a:lvl1pPr>
          </a:lstStyle>
          <a:p>
            <a:pPr>
              <a:defRPr/>
            </a:pPr>
            <a:endParaRPr lang="en-US" dirty="0"/>
          </a:p>
        </p:txBody>
      </p:sp>
      <p:sp>
        <p:nvSpPr>
          <p:cNvPr id="6147" name="Rectangle 3"/>
          <p:cNvSpPr>
            <a:spLocks noGrp="1" noChangeArrowheads="1"/>
          </p:cNvSpPr>
          <p:nvPr>
            <p:ph type="dt" idx="1"/>
          </p:nvPr>
        </p:nvSpPr>
        <p:spPr bwMode="auto">
          <a:xfrm>
            <a:off x="3970938" y="0"/>
            <a:ext cx="3037840" cy="465138"/>
          </a:xfrm>
          <a:prstGeom prst="rect">
            <a:avLst/>
          </a:prstGeom>
          <a:noFill/>
          <a:ln w="9525">
            <a:noFill/>
            <a:miter lim="800000"/>
            <a:headEnd/>
            <a:tailEnd/>
          </a:ln>
          <a:effectLst/>
        </p:spPr>
        <p:txBody>
          <a:bodyPr vert="horz" wrap="square" lIns="94477" tIns="47239" rIns="94477" bIns="47239" numCol="1" anchor="t" anchorCtr="0" compatLnSpc="1">
            <a:prstTxWarp prst="textNoShape">
              <a:avLst/>
            </a:prstTxWarp>
          </a:bodyPr>
          <a:lstStyle>
            <a:lvl1pPr algn="r" defTabSz="944382">
              <a:defRPr sz="1200">
                <a:latin typeface="Arial" charset="0"/>
              </a:defRPr>
            </a:lvl1pPr>
          </a:lstStyle>
          <a:p>
            <a:pPr>
              <a:defRPr/>
            </a:pPr>
            <a:endParaRPr lang="en-US" dirty="0"/>
          </a:p>
        </p:txBody>
      </p:sp>
      <p:sp>
        <p:nvSpPr>
          <p:cNvPr id="15364"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p:spPr>
      </p:sp>
      <p:sp>
        <p:nvSpPr>
          <p:cNvPr id="6149" name="Rectangle 5"/>
          <p:cNvSpPr>
            <a:spLocks noGrp="1" noChangeArrowheads="1"/>
          </p:cNvSpPr>
          <p:nvPr>
            <p:ph type="body" sz="quarter" idx="3"/>
          </p:nvPr>
        </p:nvSpPr>
        <p:spPr bwMode="auto">
          <a:xfrm>
            <a:off x="701040" y="4416428"/>
            <a:ext cx="5608320" cy="4183063"/>
          </a:xfrm>
          <a:prstGeom prst="rect">
            <a:avLst/>
          </a:prstGeom>
          <a:noFill/>
          <a:ln w="9525">
            <a:noFill/>
            <a:miter lim="800000"/>
            <a:headEnd/>
            <a:tailEnd/>
          </a:ln>
          <a:effectLst/>
        </p:spPr>
        <p:txBody>
          <a:bodyPr vert="horz" wrap="square" lIns="94477" tIns="47239" rIns="94477" bIns="4723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150" name="Rectangle 6"/>
          <p:cNvSpPr>
            <a:spLocks noGrp="1" noChangeArrowheads="1"/>
          </p:cNvSpPr>
          <p:nvPr>
            <p:ph type="ftr" sz="quarter" idx="4"/>
          </p:nvPr>
        </p:nvSpPr>
        <p:spPr bwMode="auto">
          <a:xfrm>
            <a:off x="0" y="8829675"/>
            <a:ext cx="3037840" cy="465138"/>
          </a:xfrm>
          <a:prstGeom prst="rect">
            <a:avLst/>
          </a:prstGeom>
          <a:noFill/>
          <a:ln w="9525">
            <a:noFill/>
            <a:miter lim="800000"/>
            <a:headEnd/>
            <a:tailEnd/>
          </a:ln>
          <a:effectLst/>
        </p:spPr>
        <p:txBody>
          <a:bodyPr vert="horz" wrap="square" lIns="94477" tIns="47239" rIns="94477" bIns="47239" numCol="1" anchor="b" anchorCtr="0" compatLnSpc="1">
            <a:prstTxWarp prst="textNoShape">
              <a:avLst/>
            </a:prstTxWarp>
          </a:bodyPr>
          <a:lstStyle>
            <a:lvl1pPr defTabSz="944382">
              <a:defRPr sz="1200">
                <a:latin typeface="Arial" charset="0"/>
              </a:defRPr>
            </a:lvl1pPr>
          </a:lstStyle>
          <a:p>
            <a:pPr>
              <a:defRPr/>
            </a:pPr>
            <a:endParaRPr lang="en-US" dirty="0"/>
          </a:p>
        </p:txBody>
      </p:sp>
      <p:sp>
        <p:nvSpPr>
          <p:cNvPr id="6151" name="Rectangle 7"/>
          <p:cNvSpPr>
            <a:spLocks noGrp="1" noChangeArrowheads="1"/>
          </p:cNvSpPr>
          <p:nvPr>
            <p:ph type="sldNum" sz="quarter" idx="5"/>
          </p:nvPr>
        </p:nvSpPr>
        <p:spPr bwMode="auto">
          <a:xfrm>
            <a:off x="3970938" y="8829675"/>
            <a:ext cx="3037840" cy="465138"/>
          </a:xfrm>
          <a:prstGeom prst="rect">
            <a:avLst/>
          </a:prstGeom>
          <a:noFill/>
          <a:ln w="9525">
            <a:noFill/>
            <a:miter lim="800000"/>
            <a:headEnd/>
            <a:tailEnd/>
          </a:ln>
          <a:effectLst/>
        </p:spPr>
        <p:txBody>
          <a:bodyPr vert="horz" wrap="square" lIns="94477" tIns="47239" rIns="94477" bIns="47239" numCol="1" anchor="b" anchorCtr="0" compatLnSpc="1">
            <a:prstTxWarp prst="textNoShape">
              <a:avLst/>
            </a:prstTxWarp>
          </a:bodyPr>
          <a:lstStyle>
            <a:lvl1pPr algn="r" defTabSz="944382">
              <a:defRPr sz="1200">
                <a:latin typeface="Arial" charset="0"/>
              </a:defRPr>
            </a:lvl1pPr>
          </a:lstStyle>
          <a:p>
            <a:pPr>
              <a:defRPr/>
            </a:pPr>
            <a:fld id="{3FBCB65B-E28D-4040-8F48-FA11EE83D3AC}" type="slidenum">
              <a:rPr lang="en-US"/>
              <a:pPr>
                <a:defRPr/>
              </a:pPr>
              <a:t>‹#›</a:t>
            </a:fld>
            <a:endParaRPr lang="en-US" dirty="0"/>
          </a:p>
        </p:txBody>
      </p:sp>
    </p:spTree>
    <p:extLst>
      <p:ext uri="{BB962C8B-B14F-4D97-AF65-F5344CB8AC3E}">
        <p14:creationId xmlns="" xmlns:p14="http://schemas.microsoft.com/office/powerpoint/2010/main" val="413306188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3FBCB65B-E28D-4040-8F48-FA11EE83D3AC}" type="slidenum">
              <a:rPr lang="en-US" smtClean="0"/>
              <a:pPr>
                <a:defRPr/>
              </a:pPr>
              <a:t>1</a:t>
            </a:fld>
            <a:endParaRPr lang="en-US" dirty="0"/>
          </a:p>
        </p:txBody>
      </p:sp>
    </p:spTree>
    <p:extLst>
      <p:ext uri="{BB962C8B-B14F-4D97-AF65-F5344CB8AC3E}">
        <p14:creationId xmlns="" xmlns:p14="http://schemas.microsoft.com/office/powerpoint/2010/main" val="18826996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3FBCB65B-E28D-4040-8F48-FA11EE83D3AC}" type="slidenum">
              <a:rPr lang="en-US" smtClean="0"/>
              <a:pPr>
                <a:defRPr/>
              </a:pPr>
              <a:t>6</a:t>
            </a:fld>
            <a:endParaRPr lang="en-US" dirty="0"/>
          </a:p>
        </p:txBody>
      </p:sp>
    </p:spTree>
    <p:extLst>
      <p:ext uri="{BB962C8B-B14F-4D97-AF65-F5344CB8AC3E}">
        <p14:creationId xmlns="" xmlns:p14="http://schemas.microsoft.com/office/powerpoint/2010/main" val="41364555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3FBCB65B-E28D-4040-8F48-FA11EE83D3AC}" type="slidenum">
              <a:rPr lang="en-US" smtClean="0"/>
              <a:pPr>
                <a:defRPr/>
              </a:pPr>
              <a:t>7</a:t>
            </a:fld>
            <a:endParaRPr lang="en-US" dirty="0"/>
          </a:p>
        </p:txBody>
      </p:sp>
    </p:spTree>
    <p:extLst>
      <p:ext uri="{BB962C8B-B14F-4D97-AF65-F5344CB8AC3E}">
        <p14:creationId xmlns="" xmlns:p14="http://schemas.microsoft.com/office/powerpoint/2010/main" val="37939305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extLst>
      <p:ext uri="{BB962C8B-B14F-4D97-AF65-F5344CB8AC3E}">
        <p14:creationId xmlns="" xmlns:p14="http://schemas.microsoft.com/office/powerpoint/2010/main" val="21517685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ext Box 8"/>
          <p:cNvSpPr txBox="1">
            <a:spLocks noChangeArrowheads="1"/>
          </p:cNvSpPr>
          <p:nvPr userDrawn="1"/>
        </p:nvSpPr>
        <p:spPr bwMode="auto">
          <a:xfrm>
            <a:off x="0" y="5791200"/>
            <a:ext cx="9144000" cy="888705"/>
          </a:xfrm>
          <a:prstGeom prst="rect">
            <a:avLst/>
          </a:prstGeom>
          <a:noFill/>
          <a:ln w="9525">
            <a:noFill/>
            <a:miter lim="800000"/>
            <a:headEnd/>
            <a:tailEnd/>
          </a:ln>
        </p:spPr>
        <p:txBody>
          <a:bodyPr>
            <a:spAutoFit/>
          </a:bodyPr>
          <a:lstStyle/>
          <a:p>
            <a:pPr algn="ctr">
              <a:lnSpc>
                <a:spcPct val="115000"/>
              </a:lnSpc>
              <a:defRPr/>
            </a:pPr>
            <a:r>
              <a:rPr lang="en-US" sz="900" dirty="0"/>
              <a:t>SUITE 200   </a:t>
            </a:r>
            <a:r>
              <a:rPr lang="en-US" sz="900" dirty="0">
                <a:sym typeface="Symbol" pitchFamily="18" charset="2"/>
              </a:rPr>
              <a:t></a:t>
            </a:r>
            <a:r>
              <a:rPr lang="en-US" sz="900" dirty="0"/>
              <a:t>   2100 RIVEREDGE  PARKWAY   </a:t>
            </a:r>
            <a:r>
              <a:rPr lang="en-US" sz="900" dirty="0">
                <a:sym typeface="Symbol" pitchFamily="18" charset="2"/>
              </a:rPr>
              <a:t></a:t>
            </a:r>
            <a:r>
              <a:rPr lang="en-US" sz="900" dirty="0"/>
              <a:t>  ATLANTA, GA 30328-4656   </a:t>
            </a:r>
            <a:r>
              <a:rPr lang="en-US" sz="900" dirty="0">
                <a:sym typeface="Symbol" pitchFamily="18" charset="2"/>
              </a:rPr>
              <a:t></a:t>
            </a:r>
            <a:r>
              <a:rPr lang="en-US" sz="900" dirty="0"/>
              <a:t>  770-956-1800   </a:t>
            </a:r>
            <a:r>
              <a:rPr lang="en-US" sz="900" dirty="0">
                <a:sym typeface="Symbol" pitchFamily="18" charset="2"/>
              </a:rPr>
              <a:t></a:t>
            </a:r>
            <a:r>
              <a:rPr lang="en-US" sz="900" dirty="0"/>
              <a:t>  FAX  770-956-8516</a:t>
            </a:r>
          </a:p>
          <a:p>
            <a:pPr algn="ctr">
              <a:lnSpc>
                <a:spcPct val="115000"/>
              </a:lnSpc>
              <a:defRPr/>
            </a:pPr>
            <a:r>
              <a:rPr lang="en-US" sz="900" dirty="0"/>
              <a:t>A MEMBER OF THE M FINANCIAL GROUP</a:t>
            </a:r>
          </a:p>
          <a:p>
            <a:pPr algn="ctr">
              <a:lnSpc>
                <a:spcPct val="115000"/>
              </a:lnSpc>
              <a:defRPr/>
            </a:pPr>
            <a:r>
              <a:rPr lang="en-US" sz="900" dirty="0"/>
              <a:t>SECURITIES OFFERED THROUGH M HOLDINGS SECURITIES, INC.</a:t>
            </a:r>
          </a:p>
          <a:p>
            <a:pPr algn="ctr">
              <a:lnSpc>
                <a:spcPct val="115000"/>
              </a:lnSpc>
              <a:defRPr/>
            </a:pPr>
            <a:r>
              <a:rPr lang="en-US" sz="900" dirty="0"/>
              <a:t>A REGISTERED BROKER DEALER MEMBER FINRA/SIPC</a:t>
            </a:r>
          </a:p>
          <a:p>
            <a:pPr algn="ctr">
              <a:lnSpc>
                <a:spcPct val="115000"/>
              </a:lnSpc>
              <a:defRPr/>
            </a:pPr>
            <a:r>
              <a:rPr lang="en-US" sz="900" dirty="0"/>
              <a:t>NEASE, LAGANA, EDEN &amp; CULLEY, INC. IS INDEPENDENTLY OWNED AND OPERATED</a:t>
            </a:r>
          </a:p>
        </p:txBody>
      </p:sp>
      <p:sp>
        <p:nvSpPr>
          <p:cNvPr id="3" name="Rectangle 2"/>
          <p:cNvSpPr/>
          <p:nvPr userDrawn="1"/>
        </p:nvSpPr>
        <p:spPr bwMode="auto">
          <a:xfrm>
            <a:off x="8737600" y="6686550"/>
            <a:ext cx="406400" cy="171450"/>
          </a:xfrm>
          <a:prstGeom prst="rect">
            <a:avLst/>
          </a:prstGeom>
          <a:solidFill>
            <a:srgbClr val="003366"/>
          </a:solidFill>
          <a:ln w="9525">
            <a:noFill/>
            <a:round/>
            <a:headEnd/>
            <a:tailEnd/>
          </a:ln>
          <a:effectLst/>
        </p:spPr>
        <p:txBody>
          <a:bodyPr wrap="none" anchor="ctr"/>
          <a:lstStyle/>
          <a:p>
            <a:pPr algn="ctr">
              <a:defRPr/>
            </a:pP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7155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485900"/>
            <a:ext cx="8229600" cy="4525566"/>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bwMode="auto">
          <a:xfrm>
            <a:off x="0" y="6556773"/>
            <a:ext cx="8940800" cy="301228"/>
          </a:xfrm>
          <a:prstGeom prst="rect">
            <a:avLst/>
          </a:prstGeom>
          <a:ln>
            <a:miter lim="800000"/>
            <a:headEnd/>
            <a:tailEnd/>
          </a:ln>
        </p:spPr>
        <p:txBody>
          <a:bodyPr vert="horz" wrap="square" lIns="91440" tIns="45720" rIns="91440" bIns="45720" numCol="1" anchor="ctr" anchorCtr="1" compatLnSpc="1">
            <a:prstTxWarp prst="textNoShape">
              <a:avLst/>
            </a:prstTxWarp>
          </a:bodyPr>
          <a:lstStyle>
            <a:lvl1pPr algn="ctr">
              <a:defRPr sz="1000">
                <a:solidFill>
                  <a:schemeClr val="bg1"/>
                </a:solidFill>
                <a:latin typeface="Arial" pitchFamily="34" charset="0"/>
                <a:cs typeface="Arial" pitchFamily="34" charset="0"/>
              </a:defRPr>
            </a:lvl1pPr>
          </a:lstStyle>
          <a:p>
            <a:pPr>
              <a:defRPr/>
            </a:pPr>
            <a:fld id="{9B2E525C-82A8-4AEA-AEAF-8653CC23E771}"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
            <a:ext cx="2057400" cy="6011863"/>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
            <a:ext cx="6019800" cy="60118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828800" y="0"/>
            <a:ext cx="7162800" cy="762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143000"/>
            <a:ext cx="8229600" cy="5080000"/>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457200" y="6245225"/>
            <a:ext cx="2133600" cy="476250"/>
          </a:xfrm>
          <a:prstGeom prst="rect">
            <a:avLst/>
          </a:prstGeom>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xfrm>
            <a:off x="6248400" y="6251575"/>
            <a:ext cx="2895600" cy="476250"/>
          </a:xfrm>
          <a:prstGeom prst="rect">
            <a:avLst/>
          </a:prstGeom>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xfrm>
            <a:off x="3505200" y="6467475"/>
            <a:ext cx="2133600" cy="401638"/>
          </a:xfrm>
          <a:prstGeom prst="rect">
            <a:avLst/>
          </a:prstGeom>
          <a:ln/>
        </p:spPr>
        <p:txBody>
          <a:bodyPr/>
          <a:lstStyle>
            <a:lvl1pPr>
              <a:defRPr/>
            </a:lvl1pPr>
          </a:lstStyle>
          <a:p>
            <a:pPr>
              <a:defRPr/>
            </a:pPr>
            <a:fld id="{A4AC0507-5108-4599-B1B8-4DB99560CAF5}"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85900"/>
            <a:ext cx="8229600" cy="4525566"/>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5"/>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7155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485902"/>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485902"/>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2"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2"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7"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7"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noChangeArrowheads="1"/>
          </p:cNvSpPr>
          <p:nvPr>
            <p:ph type="sldNum" sz="quarter" idx="10"/>
          </p:nvPr>
        </p:nvSpPr>
        <p:spPr bwMode="auto">
          <a:xfrm>
            <a:off x="0" y="6556773"/>
            <a:ext cx="8940800" cy="301228"/>
          </a:xfrm>
          <a:prstGeom prst="rect">
            <a:avLst/>
          </a:prstGeom>
          <a:ln>
            <a:miter lim="800000"/>
            <a:headEnd/>
            <a:tailEnd/>
          </a:ln>
        </p:spPr>
        <p:txBody>
          <a:bodyPr vert="horz" wrap="square" lIns="91440" tIns="45720" rIns="91440" bIns="45720" numCol="1" anchor="ctr" anchorCtr="1" compatLnSpc="1">
            <a:prstTxWarp prst="textNoShape">
              <a:avLst/>
            </a:prstTxWarp>
          </a:bodyPr>
          <a:lstStyle>
            <a:lvl1pPr algn="ctr">
              <a:defRPr sz="1000">
                <a:solidFill>
                  <a:schemeClr val="bg1"/>
                </a:solidFill>
                <a:latin typeface="Arial" pitchFamily="34" charset="0"/>
                <a:cs typeface="Arial" pitchFamily="34" charset="0"/>
              </a:defRPr>
            </a:lvl1pPr>
          </a:lstStyle>
          <a:p>
            <a:pPr>
              <a:defRPr/>
            </a:pPr>
            <a:fld id="{FF89D33B-1AE2-4E90-BA9A-E55B102D1E9B}"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71550"/>
          </a:xfrm>
          <a:prstGeom prst="rect">
            <a:avLst/>
          </a:prstGeom>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1" y="273052"/>
            <a:ext cx="5111751"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2" y="1435102"/>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9"/>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 name="Rounded Rectangle 10"/>
          <p:cNvSpPr/>
          <p:nvPr/>
        </p:nvSpPr>
        <p:spPr bwMode="auto">
          <a:xfrm>
            <a:off x="1121834" y="0"/>
            <a:ext cx="8022167" cy="1083469"/>
          </a:xfrm>
          <a:prstGeom prst="roundRect">
            <a:avLst/>
          </a:prstGeom>
          <a:solidFill>
            <a:srgbClr val="8099B3"/>
          </a:solidFill>
          <a:ln w="9525">
            <a:noFill/>
            <a:round/>
            <a:headEnd/>
            <a:tailEnd/>
          </a:ln>
          <a:effectLst/>
        </p:spPr>
        <p:txBody>
          <a:bodyPr wrap="none" anchor="ctr"/>
          <a:lstStyle/>
          <a:p>
            <a:pPr algn="ctr">
              <a:defRPr/>
            </a:pPr>
            <a:endParaRPr lang="en-US" dirty="0"/>
          </a:p>
        </p:txBody>
      </p:sp>
      <p:sp>
        <p:nvSpPr>
          <p:cNvPr id="12" name="Rounded Rectangle 11"/>
          <p:cNvSpPr/>
          <p:nvPr/>
        </p:nvSpPr>
        <p:spPr bwMode="auto">
          <a:xfrm>
            <a:off x="0" y="0"/>
            <a:ext cx="3251200" cy="1083469"/>
          </a:xfrm>
          <a:prstGeom prst="roundRect">
            <a:avLst/>
          </a:prstGeom>
          <a:solidFill>
            <a:srgbClr val="003366"/>
          </a:solidFill>
          <a:ln w="9525">
            <a:noFill/>
            <a:round/>
            <a:headEnd/>
            <a:tailEnd/>
          </a:ln>
          <a:effectLst/>
        </p:spPr>
        <p:txBody>
          <a:bodyPr wrap="none" anchor="ctr"/>
          <a:lstStyle/>
          <a:p>
            <a:pPr algn="ctr">
              <a:defRPr/>
            </a:pPr>
            <a:endParaRPr lang="en-US" dirty="0"/>
          </a:p>
        </p:txBody>
      </p:sp>
      <p:sp>
        <p:nvSpPr>
          <p:cNvPr id="9" name="Rectangle 24"/>
          <p:cNvSpPr>
            <a:spLocks noChangeArrowheads="1"/>
          </p:cNvSpPr>
          <p:nvPr/>
        </p:nvSpPr>
        <p:spPr bwMode="auto">
          <a:xfrm>
            <a:off x="-2117" y="6686551"/>
            <a:ext cx="9160935" cy="241697"/>
          </a:xfrm>
          <a:prstGeom prst="rect">
            <a:avLst/>
          </a:prstGeom>
          <a:solidFill>
            <a:srgbClr val="003366"/>
          </a:solidFill>
          <a:ln w="9525">
            <a:noFill/>
            <a:miter lim="800000"/>
            <a:headEnd/>
            <a:tailEnd/>
          </a:ln>
          <a:effectLst/>
        </p:spPr>
        <p:txBody>
          <a:bodyPr wrap="none" anchor="ctr"/>
          <a:lstStyle/>
          <a:p>
            <a:pPr>
              <a:defRPr/>
            </a:pPr>
            <a:endParaRPr lang="en-US" dirty="0"/>
          </a:p>
        </p:txBody>
      </p:sp>
      <p:sp>
        <p:nvSpPr>
          <p:cNvPr id="16" name="Rectangle 23"/>
          <p:cNvSpPr>
            <a:spLocks noChangeArrowheads="1"/>
          </p:cNvSpPr>
          <p:nvPr/>
        </p:nvSpPr>
        <p:spPr bwMode="auto">
          <a:xfrm>
            <a:off x="2844800" y="0"/>
            <a:ext cx="508000" cy="1085850"/>
          </a:xfrm>
          <a:prstGeom prst="rect">
            <a:avLst/>
          </a:prstGeom>
          <a:solidFill>
            <a:srgbClr val="EEECE4"/>
          </a:solidFill>
          <a:ln w="9525">
            <a:noFill/>
            <a:miter lim="800000"/>
            <a:headEnd/>
            <a:tailEnd/>
          </a:ln>
          <a:effectLst/>
        </p:spPr>
        <p:txBody>
          <a:bodyPr wrap="none" anchor="ctr"/>
          <a:lstStyle/>
          <a:p>
            <a:pPr>
              <a:defRPr/>
            </a:pPr>
            <a:endParaRPr lang="en-US" dirty="0"/>
          </a:p>
        </p:txBody>
      </p:sp>
      <p:sp>
        <p:nvSpPr>
          <p:cNvPr id="17" name="Rectangle 23"/>
          <p:cNvSpPr>
            <a:spLocks noChangeArrowheads="1"/>
          </p:cNvSpPr>
          <p:nvPr/>
        </p:nvSpPr>
        <p:spPr bwMode="auto">
          <a:xfrm>
            <a:off x="2946400" y="0"/>
            <a:ext cx="304800" cy="1085850"/>
          </a:xfrm>
          <a:prstGeom prst="rect">
            <a:avLst/>
          </a:prstGeom>
          <a:solidFill>
            <a:srgbClr val="487F8F"/>
          </a:solidFill>
          <a:ln w="9525">
            <a:noFill/>
            <a:miter lim="800000"/>
            <a:headEnd/>
            <a:tailEnd/>
          </a:ln>
          <a:effectLst/>
        </p:spPr>
        <p:txBody>
          <a:bodyPr wrap="none" anchor="ctr"/>
          <a:lstStyle/>
          <a:p>
            <a:pPr>
              <a:defRPr/>
            </a:pPr>
            <a:endParaRPr lang="en-US" dirty="0"/>
          </a:p>
        </p:txBody>
      </p:sp>
      <p:sp>
        <p:nvSpPr>
          <p:cNvPr id="19" name="TextBox 18"/>
          <p:cNvSpPr txBox="1"/>
          <p:nvPr/>
        </p:nvSpPr>
        <p:spPr>
          <a:xfrm>
            <a:off x="0" y="6673453"/>
            <a:ext cx="9144000" cy="246221"/>
          </a:xfrm>
          <a:prstGeom prst="rect">
            <a:avLst/>
          </a:prstGeom>
          <a:noFill/>
        </p:spPr>
        <p:txBody>
          <a:bodyPr>
            <a:spAutoFit/>
          </a:bodyPr>
          <a:lstStyle/>
          <a:p>
            <a:pPr algn="r">
              <a:defRPr/>
            </a:pPr>
            <a:fld id="{9A2ED0E9-C1A6-4387-9E62-C36AB40A62B9}" type="slidenum">
              <a:rPr lang="en-US" sz="1000">
                <a:solidFill>
                  <a:schemeClr val="bg1"/>
                </a:solidFill>
                <a:latin typeface="Calibri" pitchFamily="34" charset="0"/>
              </a:rPr>
              <a:pPr algn="r">
                <a:defRPr/>
              </a:pPr>
              <a:t>‹#›</a:t>
            </a:fld>
            <a:endParaRPr lang="en-US" sz="1000" dirty="0">
              <a:solidFill>
                <a:schemeClr val="bg1"/>
              </a:solidFill>
              <a:latin typeface="Calibri" pitchFamily="34" charset="0"/>
            </a:endParaRPr>
          </a:p>
        </p:txBody>
      </p:sp>
      <p:pic>
        <p:nvPicPr>
          <p:cNvPr id="1032" name="Picture 24" descr="NLEC_MFofWhite.png"/>
          <p:cNvPicPr>
            <a:picLocks noChangeAspect="1"/>
          </p:cNvPicPr>
          <p:nvPr/>
        </p:nvPicPr>
        <p:blipFill>
          <a:blip r:embed="rId14" cstate="print"/>
          <a:srcRect/>
          <a:stretch>
            <a:fillRect/>
          </a:stretch>
        </p:blipFill>
        <p:spPr bwMode="auto">
          <a:xfrm>
            <a:off x="457200" y="152400"/>
            <a:ext cx="1981200" cy="8382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839" r:id="rId1"/>
    <p:sldLayoutId id="2147483831" r:id="rId2"/>
    <p:sldLayoutId id="2147483832" r:id="rId3"/>
    <p:sldLayoutId id="2147483833" r:id="rId4"/>
    <p:sldLayoutId id="2147483840" r:id="rId5"/>
    <p:sldLayoutId id="2147483834" r:id="rId6"/>
    <p:sldLayoutId id="2147483835" r:id="rId7"/>
    <p:sldLayoutId id="2147483836" r:id="rId8"/>
    <p:sldLayoutId id="2147483837" r:id="rId9"/>
    <p:sldLayoutId id="2147483841" r:id="rId10"/>
    <p:sldLayoutId id="2147483838" r:id="rId11"/>
    <p:sldLayoutId id="2147483842" r:id="rId12"/>
  </p:sldLayoutIdLst>
  <p:txStyles>
    <p:titleStyle>
      <a:lvl1pPr algn="ctr" rtl="0" eaLnBrk="0" fontAlgn="base" hangingPunct="0">
        <a:lnSpc>
          <a:spcPct val="125000"/>
        </a:lnSpc>
        <a:spcBef>
          <a:spcPct val="0"/>
        </a:spcBef>
        <a:spcAft>
          <a:spcPct val="0"/>
        </a:spcAft>
        <a:defRPr sz="2400" b="1">
          <a:solidFill>
            <a:srgbClr val="000066"/>
          </a:solidFill>
          <a:latin typeface="+mj-lt"/>
          <a:ea typeface="+mj-ea"/>
          <a:cs typeface="+mj-cs"/>
        </a:defRPr>
      </a:lvl1pPr>
      <a:lvl2pPr algn="ctr" rtl="0" eaLnBrk="0" fontAlgn="base" hangingPunct="0">
        <a:lnSpc>
          <a:spcPct val="125000"/>
        </a:lnSpc>
        <a:spcBef>
          <a:spcPct val="0"/>
        </a:spcBef>
        <a:spcAft>
          <a:spcPct val="0"/>
        </a:spcAft>
        <a:defRPr sz="2400" b="1">
          <a:solidFill>
            <a:srgbClr val="000066"/>
          </a:solidFill>
          <a:latin typeface="Times New Roman" pitchFamily="18" charset="0"/>
          <a:cs typeface="Arial" charset="0"/>
        </a:defRPr>
      </a:lvl2pPr>
      <a:lvl3pPr algn="ctr" rtl="0" eaLnBrk="0" fontAlgn="base" hangingPunct="0">
        <a:lnSpc>
          <a:spcPct val="125000"/>
        </a:lnSpc>
        <a:spcBef>
          <a:spcPct val="0"/>
        </a:spcBef>
        <a:spcAft>
          <a:spcPct val="0"/>
        </a:spcAft>
        <a:defRPr sz="2400" b="1">
          <a:solidFill>
            <a:srgbClr val="000066"/>
          </a:solidFill>
          <a:latin typeface="Times New Roman" pitchFamily="18" charset="0"/>
          <a:cs typeface="Arial" charset="0"/>
        </a:defRPr>
      </a:lvl3pPr>
      <a:lvl4pPr algn="ctr" rtl="0" eaLnBrk="0" fontAlgn="base" hangingPunct="0">
        <a:lnSpc>
          <a:spcPct val="125000"/>
        </a:lnSpc>
        <a:spcBef>
          <a:spcPct val="0"/>
        </a:spcBef>
        <a:spcAft>
          <a:spcPct val="0"/>
        </a:spcAft>
        <a:defRPr sz="2400" b="1">
          <a:solidFill>
            <a:srgbClr val="000066"/>
          </a:solidFill>
          <a:latin typeface="Times New Roman" pitchFamily="18" charset="0"/>
          <a:cs typeface="Arial" charset="0"/>
        </a:defRPr>
      </a:lvl4pPr>
      <a:lvl5pPr algn="ctr" rtl="0" eaLnBrk="0" fontAlgn="base" hangingPunct="0">
        <a:lnSpc>
          <a:spcPct val="125000"/>
        </a:lnSpc>
        <a:spcBef>
          <a:spcPct val="0"/>
        </a:spcBef>
        <a:spcAft>
          <a:spcPct val="0"/>
        </a:spcAft>
        <a:defRPr sz="2400" b="1">
          <a:solidFill>
            <a:srgbClr val="000066"/>
          </a:solidFill>
          <a:latin typeface="Times New Roman" pitchFamily="18" charset="0"/>
          <a:cs typeface="Arial" charset="0"/>
        </a:defRPr>
      </a:lvl5pPr>
      <a:lvl6pPr marL="457200" algn="ctr" rtl="0" fontAlgn="base">
        <a:lnSpc>
          <a:spcPct val="125000"/>
        </a:lnSpc>
        <a:spcBef>
          <a:spcPct val="0"/>
        </a:spcBef>
        <a:spcAft>
          <a:spcPct val="0"/>
        </a:spcAft>
        <a:defRPr sz="2400" b="1">
          <a:solidFill>
            <a:srgbClr val="000066"/>
          </a:solidFill>
          <a:latin typeface="Times New Roman" pitchFamily="18" charset="0"/>
          <a:cs typeface="Arial" charset="0"/>
        </a:defRPr>
      </a:lvl6pPr>
      <a:lvl7pPr marL="914400" algn="ctr" rtl="0" fontAlgn="base">
        <a:lnSpc>
          <a:spcPct val="125000"/>
        </a:lnSpc>
        <a:spcBef>
          <a:spcPct val="0"/>
        </a:spcBef>
        <a:spcAft>
          <a:spcPct val="0"/>
        </a:spcAft>
        <a:defRPr sz="2400" b="1">
          <a:solidFill>
            <a:srgbClr val="000066"/>
          </a:solidFill>
          <a:latin typeface="Times New Roman" pitchFamily="18" charset="0"/>
          <a:cs typeface="Arial" charset="0"/>
        </a:defRPr>
      </a:lvl7pPr>
      <a:lvl8pPr marL="1371600" algn="ctr" rtl="0" fontAlgn="base">
        <a:lnSpc>
          <a:spcPct val="125000"/>
        </a:lnSpc>
        <a:spcBef>
          <a:spcPct val="0"/>
        </a:spcBef>
        <a:spcAft>
          <a:spcPct val="0"/>
        </a:spcAft>
        <a:defRPr sz="2400" b="1">
          <a:solidFill>
            <a:srgbClr val="000066"/>
          </a:solidFill>
          <a:latin typeface="Times New Roman" pitchFamily="18" charset="0"/>
          <a:cs typeface="Arial" charset="0"/>
        </a:defRPr>
      </a:lvl8pPr>
      <a:lvl9pPr marL="1828800" algn="ctr" rtl="0" fontAlgn="base">
        <a:lnSpc>
          <a:spcPct val="125000"/>
        </a:lnSpc>
        <a:spcBef>
          <a:spcPct val="0"/>
        </a:spcBef>
        <a:spcAft>
          <a:spcPct val="0"/>
        </a:spcAft>
        <a:defRPr sz="2400" b="1">
          <a:solidFill>
            <a:srgbClr val="000066"/>
          </a:solidFill>
          <a:latin typeface="Times New Roman" pitchFamily="18" charset="0"/>
          <a:cs typeface="Arial" charset="0"/>
        </a:defRPr>
      </a:lvl9pPr>
    </p:titleStyle>
    <p:bodyStyle>
      <a:lvl1pPr marL="342900" indent="-342900" algn="l" rtl="0" eaLnBrk="0" fontAlgn="base" hangingPunct="0">
        <a:spcBef>
          <a:spcPct val="20000"/>
        </a:spcBef>
        <a:spcAft>
          <a:spcPct val="0"/>
        </a:spcAft>
        <a:buClr>
          <a:srgbClr val="000066"/>
        </a:buClr>
        <a:buChar char="•"/>
        <a:defRPr>
          <a:solidFill>
            <a:schemeClr val="tx1"/>
          </a:solidFill>
          <a:latin typeface="+mn-lt"/>
          <a:ea typeface="+mn-ea"/>
          <a:cs typeface="+mn-cs"/>
        </a:defRPr>
      </a:lvl1pPr>
      <a:lvl2pPr marL="742950" indent="-285750" algn="l" rtl="0" eaLnBrk="0" fontAlgn="base" hangingPunct="0">
        <a:spcBef>
          <a:spcPct val="20000"/>
        </a:spcBef>
        <a:spcAft>
          <a:spcPct val="0"/>
        </a:spcAft>
        <a:buClr>
          <a:srgbClr val="8A5C00"/>
        </a:buClr>
        <a:buFont typeface="Arial" charset="0"/>
        <a:buChar char="–"/>
        <a:defRPr>
          <a:solidFill>
            <a:schemeClr val="tx1"/>
          </a:solidFill>
          <a:latin typeface="+mn-lt"/>
          <a:cs typeface="+mn-cs"/>
        </a:defRPr>
      </a:lvl2pPr>
      <a:lvl3pPr marL="1143000" indent="-228600" algn="l" rtl="0" eaLnBrk="0" fontAlgn="base" hangingPunct="0">
        <a:spcBef>
          <a:spcPct val="20000"/>
        </a:spcBef>
        <a:spcAft>
          <a:spcPct val="0"/>
        </a:spcAft>
        <a:buClr>
          <a:srgbClr val="000066"/>
        </a:buClr>
        <a:buChar char="•"/>
        <a:defRPr sz="1600">
          <a:solidFill>
            <a:schemeClr val="tx1"/>
          </a:solidFill>
          <a:latin typeface="+mn-lt"/>
          <a:cs typeface="+mn-cs"/>
        </a:defRPr>
      </a:lvl3pPr>
      <a:lvl4pPr marL="1600200" indent="-228600" algn="l" rtl="0" eaLnBrk="0" fontAlgn="base" hangingPunct="0">
        <a:spcBef>
          <a:spcPct val="20000"/>
        </a:spcBef>
        <a:spcAft>
          <a:spcPct val="0"/>
        </a:spcAft>
        <a:buClr>
          <a:srgbClr val="8A5C00"/>
        </a:buClr>
        <a:buFont typeface="Arial" charset="0"/>
        <a:buChar char="–"/>
        <a:defRPr sz="1400">
          <a:solidFill>
            <a:schemeClr val="tx1"/>
          </a:solidFill>
          <a:latin typeface="+mn-lt"/>
          <a:cs typeface="+mn-cs"/>
        </a:defRPr>
      </a:lvl4pPr>
      <a:lvl5pPr marL="2057400" indent="-228600" algn="l" rtl="0" eaLnBrk="0" fontAlgn="base" hangingPunct="0">
        <a:spcBef>
          <a:spcPct val="20000"/>
        </a:spcBef>
        <a:spcAft>
          <a:spcPct val="0"/>
        </a:spcAft>
        <a:buClr>
          <a:srgbClr val="000066"/>
        </a:buClr>
        <a:buFont typeface="Arial" charset="0"/>
        <a:buChar char="»"/>
        <a:defRPr sz="1200">
          <a:solidFill>
            <a:schemeClr val="tx1"/>
          </a:solidFill>
          <a:latin typeface="+mn-lt"/>
          <a:cs typeface="+mn-cs"/>
        </a:defRPr>
      </a:lvl5pPr>
      <a:lvl6pPr marL="2514600" indent="-228600" algn="l" rtl="0" fontAlgn="base">
        <a:spcBef>
          <a:spcPct val="20000"/>
        </a:spcBef>
        <a:spcAft>
          <a:spcPct val="0"/>
        </a:spcAft>
        <a:buClr>
          <a:srgbClr val="000066"/>
        </a:buClr>
        <a:buFont typeface="Arial" charset="0"/>
        <a:buChar char="»"/>
        <a:defRPr sz="1200">
          <a:solidFill>
            <a:schemeClr val="tx1"/>
          </a:solidFill>
          <a:latin typeface="+mn-lt"/>
          <a:cs typeface="+mn-cs"/>
        </a:defRPr>
      </a:lvl6pPr>
      <a:lvl7pPr marL="2971800" indent="-228600" algn="l" rtl="0" fontAlgn="base">
        <a:spcBef>
          <a:spcPct val="20000"/>
        </a:spcBef>
        <a:spcAft>
          <a:spcPct val="0"/>
        </a:spcAft>
        <a:buClr>
          <a:srgbClr val="000066"/>
        </a:buClr>
        <a:buFont typeface="Arial" charset="0"/>
        <a:buChar char="»"/>
        <a:defRPr sz="1200">
          <a:solidFill>
            <a:schemeClr val="tx1"/>
          </a:solidFill>
          <a:latin typeface="+mn-lt"/>
          <a:cs typeface="+mn-cs"/>
        </a:defRPr>
      </a:lvl7pPr>
      <a:lvl8pPr marL="3429000" indent="-228600" algn="l" rtl="0" fontAlgn="base">
        <a:spcBef>
          <a:spcPct val="20000"/>
        </a:spcBef>
        <a:spcAft>
          <a:spcPct val="0"/>
        </a:spcAft>
        <a:buClr>
          <a:srgbClr val="000066"/>
        </a:buClr>
        <a:buFont typeface="Arial" charset="0"/>
        <a:buChar char="»"/>
        <a:defRPr sz="1200">
          <a:solidFill>
            <a:schemeClr val="tx1"/>
          </a:solidFill>
          <a:latin typeface="+mn-lt"/>
          <a:cs typeface="+mn-cs"/>
        </a:defRPr>
      </a:lvl8pPr>
      <a:lvl9pPr marL="3886200" indent="-228600" algn="l" rtl="0" fontAlgn="base">
        <a:spcBef>
          <a:spcPct val="20000"/>
        </a:spcBef>
        <a:spcAft>
          <a:spcPct val="0"/>
        </a:spcAft>
        <a:buClr>
          <a:srgbClr val="000066"/>
        </a:buClr>
        <a:buFont typeface="Arial" charset="0"/>
        <a:buChar char="»"/>
        <a:defRPr sz="12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bwMode="auto">
          <a:xfrm>
            <a:off x="0" y="990600"/>
            <a:ext cx="9144000" cy="1600200"/>
          </a:xfrm>
          <a:prstGeom prst="rect">
            <a:avLst/>
          </a:prstGeom>
          <a:noFill/>
          <a:ln w="9525">
            <a:noFill/>
            <a:miter lim="800000"/>
            <a:headEnd/>
            <a:tailEnd/>
          </a:ln>
        </p:spPr>
        <p:txBody>
          <a:bodyPr anchor="ctr"/>
          <a:lstStyle/>
          <a:p>
            <a:pPr algn="ctr" eaLnBrk="0" hangingPunct="0">
              <a:lnSpc>
                <a:spcPct val="125000"/>
              </a:lnSpc>
              <a:defRPr/>
            </a:pPr>
            <a:r>
              <a:rPr lang="en-US" sz="2800" b="1" i="1" kern="0" dirty="0" smtClean="0">
                <a:solidFill>
                  <a:srgbClr val="003366"/>
                </a:solidFill>
                <a:latin typeface="Book Antiqua" pitchFamily="18" charset="0"/>
                <a:ea typeface="+mj-ea"/>
                <a:cs typeface="+mj-cs"/>
              </a:rPr>
              <a:t>Nease, Lagana, Eden &amp; Culley, Inc.</a:t>
            </a:r>
          </a:p>
          <a:p>
            <a:pPr algn="ctr" eaLnBrk="0" hangingPunct="0">
              <a:lnSpc>
                <a:spcPct val="125000"/>
              </a:lnSpc>
              <a:defRPr/>
            </a:pPr>
            <a:endParaRPr lang="en-US" sz="2800" b="1" i="1" kern="0" dirty="0" smtClean="0">
              <a:solidFill>
                <a:srgbClr val="003366"/>
              </a:solidFill>
              <a:latin typeface="Book Antiqua" pitchFamily="18" charset="0"/>
              <a:ea typeface="+mj-ea"/>
              <a:cs typeface="+mj-cs"/>
            </a:endParaRPr>
          </a:p>
        </p:txBody>
      </p:sp>
      <p:sp>
        <p:nvSpPr>
          <p:cNvPr id="8" name="Subtitle 2"/>
          <p:cNvSpPr txBox="1">
            <a:spLocks/>
          </p:cNvSpPr>
          <p:nvPr/>
        </p:nvSpPr>
        <p:spPr bwMode="auto">
          <a:xfrm>
            <a:off x="0" y="2819400"/>
            <a:ext cx="9144000" cy="1295400"/>
          </a:xfrm>
          <a:prstGeom prst="rect">
            <a:avLst/>
          </a:prstGeom>
          <a:noFill/>
          <a:ln w="9525">
            <a:noFill/>
            <a:miter lim="800000"/>
            <a:headEnd/>
            <a:tailEnd/>
          </a:ln>
        </p:spPr>
        <p:txBody>
          <a:bodyPr>
            <a:normAutofit/>
          </a:bodyPr>
          <a:lstStyle>
            <a:lvl1pPr marL="0" indent="0" algn="ctr">
              <a:buNone/>
              <a:defRPr sz="2000" baseline="0">
                <a:solidFill>
                  <a:schemeClr val="tx1"/>
                </a:solidFill>
                <a:latin typeface="Book Antiqua" pitchFamily="18"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eaLnBrk="0" hangingPunct="0">
              <a:spcBef>
                <a:spcPct val="20000"/>
              </a:spcBef>
              <a:buClr>
                <a:srgbClr val="000066"/>
              </a:buClr>
              <a:defRPr/>
            </a:pPr>
            <a:endParaRPr lang="en-US" sz="2100" kern="0" dirty="0">
              <a:solidFill>
                <a:srgbClr val="003366"/>
              </a:solidFill>
              <a:cs typeface="+mn-cs"/>
            </a:endParaRPr>
          </a:p>
        </p:txBody>
      </p:sp>
      <p:sp>
        <p:nvSpPr>
          <p:cNvPr id="5124" name="Title 1"/>
          <p:cNvSpPr txBox="1">
            <a:spLocks/>
          </p:cNvSpPr>
          <p:nvPr/>
        </p:nvSpPr>
        <p:spPr bwMode="auto">
          <a:xfrm>
            <a:off x="0" y="4019728"/>
            <a:ext cx="9144000" cy="1009471"/>
          </a:xfrm>
          <a:prstGeom prst="rect">
            <a:avLst/>
          </a:prstGeom>
          <a:noFill/>
          <a:ln w="9525">
            <a:noFill/>
            <a:miter lim="800000"/>
            <a:headEnd/>
            <a:tailEnd/>
          </a:ln>
        </p:spPr>
        <p:txBody>
          <a:bodyPr anchor="ctr"/>
          <a:lstStyle/>
          <a:p>
            <a:pPr algn="ctr"/>
            <a:endParaRPr lang="en-US" dirty="0" smtClean="0">
              <a:solidFill>
                <a:srgbClr val="003366"/>
              </a:solidFill>
              <a:latin typeface="Book Antiqua" pitchFamily="18" charset="0"/>
            </a:endParaRPr>
          </a:p>
          <a:p>
            <a:pPr algn="ctr"/>
            <a:endParaRPr lang="en-US" dirty="0" smtClean="0">
              <a:solidFill>
                <a:srgbClr val="003366"/>
              </a:solidFill>
              <a:latin typeface="Book Antiqua" pitchFamily="18" charset="0"/>
            </a:endParaRPr>
          </a:p>
          <a:p>
            <a:pPr algn="ctr"/>
            <a:endParaRPr lang="en-US" sz="1600" dirty="0">
              <a:solidFill>
                <a:srgbClr val="003366"/>
              </a:solidFill>
              <a:latin typeface="Book Antiqua" pitchFamily="18" charset="0"/>
            </a:endParaRPr>
          </a:p>
          <a:p>
            <a:pPr algn="ctr"/>
            <a:r>
              <a:rPr lang="en-US" sz="1200" b="1" dirty="0" smtClean="0">
                <a:solidFill>
                  <a:srgbClr val="003366"/>
                </a:solidFill>
                <a:latin typeface="Book Antiqua" pitchFamily="18" charset="0"/>
              </a:rPr>
              <a:t>May 14, 2015</a:t>
            </a:r>
          </a:p>
          <a:p>
            <a:pPr algn="ctr"/>
            <a:endParaRPr lang="en-US" sz="1400" b="1" dirty="0" smtClean="0">
              <a:solidFill>
                <a:srgbClr val="003366"/>
              </a:solidFill>
              <a:latin typeface="Book Antiqua" pitchFamily="18" charset="0"/>
            </a:endParaRPr>
          </a:p>
          <a:p>
            <a:pPr algn="ctr"/>
            <a:r>
              <a:rPr lang="en-US" sz="1400" b="1" dirty="0" smtClean="0">
                <a:solidFill>
                  <a:srgbClr val="003366"/>
                </a:solidFill>
                <a:latin typeface="Book Antiqua" pitchFamily="18" charset="0"/>
              </a:rPr>
              <a:t>Presented by:</a:t>
            </a:r>
          </a:p>
          <a:p>
            <a:pPr algn="ctr"/>
            <a:r>
              <a:rPr lang="en-US" sz="1400" b="1" dirty="0" smtClean="0">
                <a:solidFill>
                  <a:srgbClr val="003366"/>
                </a:solidFill>
                <a:latin typeface="Book Antiqua" pitchFamily="18" charset="0"/>
              </a:rPr>
              <a:t>David A. Culley, CLU, </a:t>
            </a:r>
            <a:r>
              <a:rPr lang="en-US" sz="1400" b="1" dirty="0" err="1" smtClean="0">
                <a:solidFill>
                  <a:srgbClr val="003366"/>
                </a:solidFill>
                <a:latin typeface="Book Antiqua" pitchFamily="18" charset="0"/>
              </a:rPr>
              <a:t>ChFC</a:t>
            </a:r>
            <a:endParaRPr lang="en-US" sz="1400" b="1" dirty="0" smtClean="0">
              <a:solidFill>
                <a:srgbClr val="003366"/>
              </a:solidFill>
              <a:latin typeface="Book Antiqua" pitchFamily="18" charset="0"/>
            </a:endParaRPr>
          </a:p>
          <a:p>
            <a:pPr algn="ctr"/>
            <a:endParaRPr lang="en-US" sz="1400" b="1" dirty="0" smtClean="0">
              <a:solidFill>
                <a:srgbClr val="003366"/>
              </a:solidFill>
              <a:latin typeface="Book Antiqua" pitchFamily="18" charset="0"/>
            </a:endParaRPr>
          </a:p>
          <a:p>
            <a:pPr algn="ctr"/>
            <a:r>
              <a:rPr lang="en-US" sz="1400" b="1" dirty="0" smtClean="0">
                <a:solidFill>
                  <a:srgbClr val="003366"/>
                </a:solidFill>
                <a:latin typeface="Book Antiqua" pitchFamily="18" charset="0"/>
              </a:rPr>
              <a:t>Atlanta, GA</a:t>
            </a:r>
          </a:p>
          <a:p>
            <a:pPr algn="ctr"/>
            <a:r>
              <a:rPr lang="en-US" sz="1400" b="1" dirty="0" smtClean="0">
                <a:solidFill>
                  <a:srgbClr val="003366"/>
                </a:solidFill>
                <a:latin typeface="Book Antiqua" pitchFamily="18" charset="0"/>
              </a:rPr>
              <a:t>Nease</a:t>
            </a:r>
            <a:r>
              <a:rPr lang="en-US" sz="1400" b="1" dirty="0">
                <a:solidFill>
                  <a:srgbClr val="003366"/>
                </a:solidFill>
                <a:latin typeface="Book Antiqua" pitchFamily="18" charset="0"/>
              </a:rPr>
              <a:t>, Lagana, Eden &amp; Culley, Inc</a:t>
            </a:r>
            <a:r>
              <a:rPr lang="en-US" sz="1600" b="1" dirty="0">
                <a:solidFill>
                  <a:srgbClr val="003366"/>
                </a:solidFill>
                <a:latin typeface="Book Antiqua" pitchFamily="18" charset="0"/>
              </a:rPr>
              <a:t>.</a:t>
            </a:r>
          </a:p>
        </p:txBody>
      </p:sp>
      <p:sp>
        <p:nvSpPr>
          <p:cNvPr id="9" name="Rectangle 8"/>
          <p:cNvSpPr/>
          <p:nvPr/>
        </p:nvSpPr>
        <p:spPr>
          <a:xfrm>
            <a:off x="3454835" y="3244334"/>
            <a:ext cx="184731" cy="923330"/>
          </a:xfrm>
          <a:prstGeom prst="rect">
            <a:avLst/>
          </a:prstGeom>
        </p:spPr>
        <p:txBody>
          <a:bodyPr wrap="none">
            <a:spAutoFit/>
          </a:bodyPr>
          <a:lstStyle/>
          <a:p>
            <a:endParaRPr lang="en-US" dirty="0" smtClean="0"/>
          </a:p>
          <a:p>
            <a:endParaRPr lang="en-US" dirty="0" smtClean="0"/>
          </a:p>
          <a:p>
            <a:endParaRPr lang="en-US" dirty="0"/>
          </a:p>
        </p:txBody>
      </p:sp>
      <p:sp>
        <p:nvSpPr>
          <p:cNvPr id="7" name="TextBox 6"/>
          <p:cNvSpPr txBox="1"/>
          <p:nvPr/>
        </p:nvSpPr>
        <p:spPr>
          <a:xfrm>
            <a:off x="2514600" y="2514600"/>
            <a:ext cx="4267200" cy="692497"/>
          </a:xfrm>
          <a:prstGeom prst="rect">
            <a:avLst/>
          </a:prstGeom>
          <a:noFill/>
        </p:spPr>
        <p:txBody>
          <a:bodyPr wrap="square" rtlCol="0">
            <a:spAutoFit/>
          </a:bodyPr>
          <a:lstStyle/>
          <a:p>
            <a:pPr algn="ctr"/>
            <a:endParaRPr lang="en-US" dirty="0" smtClean="0"/>
          </a:p>
          <a:p>
            <a:pPr algn="ctr"/>
            <a:r>
              <a:rPr lang="en-US" sz="2100" dirty="0" smtClean="0"/>
              <a:t> </a:t>
            </a:r>
            <a:endParaRPr lang="en-US" sz="2800" dirty="0"/>
          </a:p>
        </p:txBody>
      </p:sp>
      <p:sp>
        <p:nvSpPr>
          <p:cNvPr id="10" name="TextBox 9"/>
          <p:cNvSpPr txBox="1"/>
          <p:nvPr/>
        </p:nvSpPr>
        <p:spPr>
          <a:xfrm>
            <a:off x="2438400" y="2438400"/>
            <a:ext cx="4572000" cy="1200329"/>
          </a:xfrm>
          <a:prstGeom prst="rect">
            <a:avLst/>
          </a:prstGeom>
          <a:noFill/>
        </p:spPr>
        <p:txBody>
          <a:bodyPr wrap="square" rtlCol="0">
            <a:spAutoFit/>
          </a:bodyPr>
          <a:lstStyle/>
          <a:p>
            <a:pPr algn="ctr"/>
            <a:r>
              <a:rPr lang="en-US" sz="3600" dirty="0" smtClean="0">
                <a:solidFill>
                  <a:srgbClr val="002060"/>
                </a:solidFill>
              </a:rPr>
              <a:t>Atlanta Chapter </a:t>
            </a:r>
          </a:p>
          <a:p>
            <a:pPr algn="ctr"/>
            <a:r>
              <a:rPr lang="en-US" sz="3600" smtClean="0">
                <a:solidFill>
                  <a:srgbClr val="002060"/>
                </a:solidFill>
              </a:rPr>
              <a:t>of the SFSP</a:t>
            </a:r>
            <a:endParaRPr lang="en-US" sz="3600" dirty="0">
              <a:solidFill>
                <a:srgbClr val="00206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9000" y="0"/>
            <a:ext cx="5638800" cy="1066800"/>
          </a:xfrm>
        </p:spPr>
        <p:txBody>
          <a:bodyPr/>
          <a:lstStyle/>
          <a:p>
            <a:pPr algn="l"/>
            <a:r>
              <a:rPr lang="en-US" sz="2900" i="1" dirty="0" smtClean="0">
                <a:solidFill>
                  <a:schemeClr val="bg1"/>
                </a:solidFill>
              </a:rPr>
              <a:t>Potential Options </a:t>
            </a:r>
            <a:br>
              <a:rPr lang="en-US" sz="2900" i="1" dirty="0" smtClean="0">
                <a:solidFill>
                  <a:schemeClr val="bg1"/>
                </a:solidFill>
              </a:rPr>
            </a:br>
            <a:r>
              <a:rPr lang="en-US" sz="2900" i="1" dirty="0" smtClean="0">
                <a:solidFill>
                  <a:schemeClr val="bg1"/>
                </a:solidFill>
              </a:rPr>
              <a:t>For Consideration</a:t>
            </a:r>
            <a:endParaRPr lang="en-US" sz="2900" i="1" dirty="0">
              <a:solidFill>
                <a:schemeClr val="bg1"/>
              </a:solidFill>
            </a:endParaRPr>
          </a:p>
        </p:txBody>
      </p:sp>
      <p:sp>
        <p:nvSpPr>
          <p:cNvPr id="3" name="Content Placeholder 2"/>
          <p:cNvSpPr>
            <a:spLocks noGrp="1"/>
          </p:cNvSpPr>
          <p:nvPr>
            <p:ph idx="1"/>
          </p:nvPr>
        </p:nvSpPr>
        <p:spPr/>
        <p:txBody>
          <a:bodyPr/>
          <a:lstStyle/>
          <a:p>
            <a:pPr>
              <a:buNone/>
            </a:pPr>
            <a:r>
              <a:rPr lang="en-US" sz="2800" dirty="0" smtClean="0">
                <a:solidFill>
                  <a:srgbClr val="002060"/>
                </a:solidFill>
              </a:rPr>
              <a:t>	</a:t>
            </a:r>
            <a:r>
              <a:rPr lang="en-US" sz="2000" dirty="0" smtClean="0">
                <a:solidFill>
                  <a:srgbClr val="002060"/>
                </a:solidFill>
              </a:rPr>
              <a:t>Options for those whose Life Insurance needs have changed:</a:t>
            </a:r>
          </a:p>
          <a:p>
            <a:pPr lvl="1">
              <a:buClr>
                <a:srgbClr val="002060"/>
              </a:buClr>
              <a:buFont typeface="Wingdings" pitchFamily="2" charset="2"/>
              <a:buChar char="q"/>
            </a:pPr>
            <a:endParaRPr lang="en-US" sz="2000" dirty="0" smtClean="0">
              <a:solidFill>
                <a:srgbClr val="002060"/>
              </a:solidFill>
            </a:endParaRPr>
          </a:p>
          <a:p>
            <a:pPr lvl="1">
              <a:buClr>
                <a:srgbClr val="002060"/>
              </a:buClr>
              <a:buFont typeface="Wingdings" pitchFamily="2" charset="2"/>
              <a:buChar char="q"/>
            </a:pPr>
            <a:r>
              <a:rPr lang="en-US" dirty="0" smtClean="0">
                <a:solidFill>
                  <a:srgbClr val="002060"/>
                </a:solidFill>
              </a:rPr>
              <a:t>Drive greater efficiencies via reducing premium or paying up the policy</a:t>
            </a:r>
          </a:p>
          <a:p>
            <a:pPr>
              <a:buClr>
                <a:srgbClr val="002060"/>
              </a:buClr>
              <a:buNone/>
            </a:pPr>
            <a:endParaRPr lang="en-US" dirty="0" smtClean="0">
              <a:solidFill>
                <a:srgbClr val="002060"/>
              </a:solidFill>
            </a:endParaRPr>
          </a:p>
          <a:p>
            <a:pPr lvl="1">
              <a:buClr>
                <a:srgbClr val="002060"/>
              </a:buClr>
              <a:buFont typeface="Wingdings" pitchFamily="2" charset="2"/>
              <a:buChar char="q"/>
            </a:pPr>
            <a:r>
              <a:rPr lang="en-US" dirty="0" smtClean="0">
                <a:solidFill>
                  <a:srgbClr val="002060"/>
                </a:solidFill>
              </a:rPr>
              <a:t>Discontinue premium payments and let the policy last as long as there is cash value (CSV) to support it</a:t>
            </a:r>
          </a:p>
          <a:p>
            <a:pPr>
              <a:buClr>
                <a:srgbClr val="002060"/>
              </a:buClr>
              <a:buFont typeface="Wingdings" pitchFamily="2" charset="2"/>
              <a:buChar char="q"/>
            </a:pPr>
            <a:endParaRPr lang="en-US" dirty="0" smtClean="0">
              <a:solidFill>
                <a:srgbClr val="002060"/>
              </a:solidFill>
            </a:endParaRPr>
          </a:p>
          <a:p>
            <a:pPr lvl="1">
              <a:buClr>
                <a:srgbClr val="002060"/>
              </a:buClr>
              <a:buFont typeface="Wingdings" pitchFamily="2" charset="2"/>
              <a:buChar char="q"/>
            </a:pPr>
            <a:r>
              <a:rPr lang="en-US" dirty="0" smtClean="0">
                <a:solidFill>
                  <a:srgbClr val="002060"/>
                </a:solidFill>
              </a:rPr>
              <a:t>Surrender the policy – examine the IRR before doing so and compare to other investment alternatives.  Prior to surrender, determine taxable gain if any.</a:t>
            </a:r>
          </a:p>
          <a:p>
            <a:pPr lvl="1">
              <a:buClr>
                <a:srgbClr val="002060"/>
              </a:buClr>
              <a:buFont typeface="Wingdings" pitchFamily="2" charset="2"/>
              <a:buChar char="q"/>
            </a:pPr>
            <a:endParaRPr lang="en-US" dirty="0" smtClean="0">
              <a:solidFill>
                <a:srgbClr val="002060"/>
              </a:solidFill>
            </a:endParaRPr>
          </a:p>
          <a:p>
            <a:pPr lvl="1">
              <a:buClr>
                <a:srgbClr val="002060"/>
              </a:buClr>
              <a:buFont typeface="Wingdings" pitchFamily="2" charset="2"/>
              <a:buChar char="q"/>
            </a:pPr>
            <a:r>
              <a:rPr lang="en-US" dirty="0" smtClean="0">
                <a:solidFill>
                  <a:srgbClr val="002060"/>
                </a:solidFill>
              </a:rPr>
              <a:t>Annuitize – IRC Section 1035 exchange into an annuity</a:t>
            </a:r>
          </a:p>
          <a:p>
            <a:pPr lvl="1">
              <a:buClr>
                <a:srgbClr val="002060"/>
              </a:buClr>
              <a:buFont typeface="Wingdings" pitchFamily="2" charset="2"/>
              <a:buChar char="q"/>
            </a:pPr>
            <a:endParaRPr lang="en-US" dirty="0" smtClean="0">
              <a:solidFill>
                <a:srgbClr val="002060"/>
              </a:solidFill>
            </a:endParaRPr>
          </a:p>
          <a:p>
            <a:pPr lvl="1">
              <a:buClr>
                <a:srgbClr val="002060"/>
              </a:buClr>
              <a:buFont typeface="Wingdings" pitchFamily="2" charset="2"/>
              <a:buChar char="q"/>
            </a:pPr>
            <a:r>
              <a:rPr lang="en-US" dirty="0" smtClean="0">
                <a:solidFill>
                  <a:srgbClr val="002060"/>
                </a:solidFill>
              </a:rPr>
              <a:t>Convert the policy to a hybrid life insurance / long term care product - qualifies as a tax free exchange</a:t>
            </a:r>
          </a:p>
          <a:p>
            <a:pPr lvl="1">
              <a:buClr>
                <a:srgbClr val="002060"/>
              </a:buClr>
              <a:buFont typeface="Wingdings" pitchFamily="2" charset="2"/>
              <a:buChar char="q"/>
            </a:pPr>
            <a:endParaRPr lang="en-US" dirty="0" smtClean="0">
              <a:solidFill>
                <a:srgbClr val="002060"/>
              </a:solidFill>
            </a:endParaRPr>
          </a:p>
          <a:p>
            <a:pPr lvl="1">
              <a:buClr>
                <a:srgbClr val="002060"/>
              </a:buClr>
              <a:buFont typeface="Wingdings" pitchFamily="2" charset="2"/>
              <a:buChar char="q"/>
            </a:pPr>
            <a:r>
              <a:rPr lang="en-US" dirty="0" smtClean="0">
                <a:solidFill>
                  <a:srgbClr val="002060"/>
                </a:solidFill>
              </a:rPr>
              <a:t>Sell into secondary market	</a:t>
            </a:r>
          </a:p>
          <a:p>
            <a:pPr>
              <a:buNone/>
            </a:pPr>
            <a:endParaRPr lang="en-US" sz="2800" dirty="0" smtClean="0">
              <a:solidFill>
                <a:srgbClr val="002060"/>
              </a:solidFill>
            </a:endParaRPr>
          </a:p>
          <a:p>
            <a:pPr>
              <a:buNone/>
            </a:pPr>
            <a:endParaRPr lang="en-US" sz="2800" dirty="0">
              <a:solidFill>
                <a:srgbClr val="002060"/>
              </a:solidFill>
            </a:endParaRPr>
          </a:p>
        </p:txBody>
      </p:sp>
    </p:spTree>
    <p:extLst>
      <p:ext uri="{BB962C8B-B14F-4D97-AF65-F5344CB8AC3E}">
        <p14:creationId xmlns="" xmlns:p14="http://schemas.microsoft.com/office/powerpoint/2010/main" val="298467506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9000" y="0"/>
            <a:ext cx="5638800" cy="990600"/>
          </a:xfrm>
        </p:spPr>
        <p:txBody>
          <a:bodyPr/>
          <a:lstStyle/>
          <a:p>
            <a:pPr algn="l">
              <a:lnSpc>
                <a:spcPct val="100000"/>
              </a:lnSpc>
            </a:pPr>
            <a:r>
              <a:rPr lang="en-US" sz="2900" i="1" dirty="0" smtClean="0">
                <a:solidFill>
                  <a:schemeClr val="bg1"/>
                </a:solidFill>
              </a:rPr>
              <a:t>Current Market Environment</a:t>
            </a:r>
            <a:br>
              <a:rPr lang="en-US" sz="2900" i="1" dirty="0" smtClean="0">
                <a:solidFill>
                  <a:schemeClr val="bg1"/>
                </a:solidFill>
              </a:rPr>
            </a:br>
            <a:r>
              <a:rPr lang="en-US" sz="2900" i="1" dirty="0" smtClean="0">
                <a:solidFill>
                  <a:schemeClr val="bg1"/>
                </a:solidFill>
              </a:rPr>
              <a:t>Understanding Mortality</a:t>
            </a:r>
            <a:endParaRPr lang="en-US" sz="2900" i="1" dirty="0">
              <a:solidFill>
                <a:schemeClr val="bg1"/>
              </a:solidFill>
            </a:endParaRPr>
          </a:p>
        </p:txBody>
      </p:sp>
      <p:sp>
        <p:nvSpPr>
          <p:cNvPr id="3" name="Content Placeholder 2"/>
          <p:cNvSpPr>
            <a:spLocks noGrp="1"/>
          </p:cNvSpPr>
          <p:nvPr>
            <p:ph idx="1"/>
          </p:nvPr>
        </p:nvSpPr>
        <p:spPr>
          <a:xfrm>
            <a:off x="457200" y="1295400"/>
            <a:ext cx="8229600" cy="4927600"/>
          </a:xfrm>
        </p:spPr>
        <p:txBody>
          <a:bodyPr/>
          <a:lstStyle/>
          <a:p>
            <a:pPr>
              <a:buFont typeface="Wingdings" pitchFamily="2" charset="2"/>
              <a:buChar char="q"/>
            </a:pPr>
            <a:r>
              <a:rPr lang="en-US" dirty="0" smtClean="0">
                <a:solidFill>
                  <a:srgbClr val="002060"/>
                </a:solidFill>
              </a:rPr>
              <a:t>Over the last 50 years, mortality rates have decreased at an annual rate of 1-2 %</a:t>
            </a:r>
          </a:p>
          <a:p>
            <a:pPr>
              <a:buFont typeface="Wingdings" pitchFamily="2" charset="2"/>
              <a:buChar char="q"/>
            </a:pPr>
            <a:r>
              <a:rPr lang="en-US" dirty="0" smtClean="0">
                <a:solidFill>
                  <a:srgbClr val="002060"/>
                </a:solidFill>
              </a:rPr>
              <a:t>More recently, mortality rates have continued to improve at a slower pace</a:t>
            </a:r>
          </a:p>
          <a:p>
            <a:pPr>
              <a:buFont typeface="Wingdings" pitchFamily="2" charset="2"/>
              <a:buChar char="q"/>
            </a:pPr>
            <a:r>
              <a:rPr lang="en-US" dirty="0" smtClean="0">
                <a:solidFill>
                  <a:srgbClr val="002060"/>
                </a:solidFill>
              </a:rPr>
              <a:t>The affluent market has averaged 20-30% lower mortality vs. the generally insured public</a:t>
            </a:r>
          </a:p>
          <a:p>
            <a:pPr>
              <a:buFont typeface="Wingdings" pitchFamily="2" charset="2"/>
              <a:buChar char="q"/>
            </a:pPr>
            <a:r>
              <a:rPr lang="en-US" dirty="0" smtClean="0">
                <a:solidFill>
                  <a:srgbClr val="002060"/>
                </a:solidFill>
              </a:rPr>
              <a:t>A 10% improvement in mortality could translate into premium savings of 3-5% depending on product type and configuration</a:t>
            </a:r>
          </a:p>
          <a:p>
            <a:pPr>
              <a:buFont typeface="Wingdings" pitchFamily="2" charset="2"/>
              <a:buChar char="q"/>
            </a:pPr>
            <a:r>
              <a:rPr lang="en-US" dirty="0" smtClean="0">
                <a:solidFill>
                  <a:srgbClr val="002060"/>
                </a:solidFill>
              </a:rPr>
              <a:t>Insurers generally reduce mortality charges for new policies to keep them competitive, but most insurers have NOT passed on better mortality experience to in-force policyholders</a:t>
            </a:r>
          </a:p>
          <a:p>
            <a:pPr>
              <a:buFont typeface="Wingdings" pitchFamily="2" charset="2"/>
              <a:buChar char="q"/>
            </a:pPr>
            <a:r>
              <a:rPr lang="en-US" dirty="0" smtClean="0">
                <a:solidFill>
                  <a:srgbClr val="002060"/>
                </a:solidFill>
              </a:rPr>
              <a:t>In the affluent market, some insurers have a track record of passing favorable gains to in-force policies</a:t>
            </a:r>
          </a:p>
          <a:p>
            <a:pPr>
              <a:buFont typeface="Wingdings" pitchFamily="2" charset="2"/>
              <a:buChar char="q"/>
            </a:pPr>
            <a:r>
              <a:rPr lang="en-US" dirty="0" smtClean="0">
                <a:solidFill>
                  <a:srgbClr val="002060"/>
                </a:solidFill>
              </a:rPr>
              <a:t>There are insurers who have specific pricing for the affluent market, largely based on the more favorable mortality exhibited by this segment of the population</a:t>
            </a:r>
          </a:p>
          <a:p>
            <a:pPr>
              <a:buNone/>
            </a:pPr>
            <a:endParaRPr lang="en-US" dirty="0" smtClean="0">
              <a:solidFill>
                <a:srgbClr val="002060"/>
              </a:solidFill>
            </a:endParaRPr>
          </a:p>
          <a:p>
            <a:pPr>
              <a:buNone/>
            </a:pPr>
            <a:endParaRPr lang="en-US" dirty="0" smtClean="0">
              <a:solidFill>
                <a:srgbClr val="002060"/>
              </a:solidFill>
            </a:endParaRPr>
          </a:p>
          <a:p>
            <a:pPr>
              <a:buNone/>
            </a:pPr>
            <a:endParaRPr lang="en-US" dirty="0" smtClean="0">
              <a:solidFill>
                <a:srgbClr val="002060"/>
              </a:solidFill>
            </a:endParaRPr>
          </a:p>
          <a:p>
            <a:pPr>
              <a:buNone/>
            </a:pPr>
            <a:endParaRPr lang="en-US" dirty="0"/>
          </a:p>
        </p:txBody>
      </p:sp>
    </p:spTree>
    <p:extLst>
      <p:ext uri="{BB962C8B-B14F-4D97-AF65-F5344CB8AC3E}">
        <p14:creationId xmlns="" xmlns:p14="http://schemas.microsoft.com/office/powerpoint/2010/main" val="176427393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9000" y="152400"/>
            <a:ext cx="5562600" cy="990600"/>
          </a:xfrm>
        </p:spPr>
        <p:txBody>
          <a:bodyPr/>
          <a:lstStyle/>
          <a:p>
            <a:pPr algn="l"/>
            <a:r>
              <a:rPr lang="en-US" sz="2900" i="1" dirty="0" smtClean="0">
                <a:solidFill>
                  <a:schemeClr val="bg1"/>
                </a:solidFill>
              </a:rPr>
              <a:t>Affluent Trends</a:t>
            </a:r>
            <a:endParaRPr lang="en-US" sz="2900" i="1" dirty="0">
              <a:solidFill>
                <a:schemeClr val="bg1"/>
              </a:solidFill>
            </a:endParaRPr>
          </a:p>
        </p:txBody>
      </p:sp>
      <p:sp>
        <p:nvSpPr>
          <p:cNvPr id="3" name="Content Placeholder 2"/>
          <p:cNvSpPr>
            <a:spLocks noGrp="1"/>
          </p:cNvSpPr>
          <p:nvPr>
            <p:ph idx="1"/>
          </p:nvPr>
        </p:nvSpPr>
        <p:spPr>
          <a:xfrm>
            <a:off x="457200" y="1447800"/>
            <a:ext cx="8229600" cy="4775200"/>
          </a:xfrm>
        </p:spPr>
        <p:txBody>
          <a:bodyPr/>
          <a:lstStyle/>
          <a:p>
            <a:pPr marL="0" indent="0">
              <a:buNone/>
            </a:pPr>
            <a:r>
              <a:rPr lang="en-US" sz="2000" dirty="0" smtClean="0">
                <a:solidFill>
                  <a:srgbClr val="002060"/>
                </a:solidFill>
              </a:rPr>
              <a:t>What type of life insurance products are being used and why?</a:t>
            </a:r>
          </a:p>
          <a:p>
            <a:pPr marL="0" indent="0">
              <a:buNone/>
            </a:pPr>
            <a:endParaRPr lang="en-US" dirty="0">
              <a:solidFill>
                <a:srgbClr val="002060"/>
              </a:solidFill>
            </a:endParaRPr>
          </a:p>
          <a:p>
            <a:pPr>
              <a:buFont typeface="Wingdings" panose="05000000000000000000" pitchFamily="2" charset="2"/>
              <a:buChar char="q"/>
            </a:pPr>
            <a:r>
              <a:rPr lang="en-US" dirty="0" smtClean="0">
                <a:solidFill>
                  <a:srgbClr val="002060"/>
                </a:solidFill>
              </a:rPr>
              <a:t>Variable Universal Life is the most commonly used chassis in the affluent market</a:t>
            </a:r>
          </a:p>
          <a:p>
            <a:endParaRPr lang="en-US" dirty="0">
              <a:solidFill>
                <a:srgbClr val="002060"/>
              </a:solidFill>
            </a:endParaRPr>
          </a:p>
          <a:p>
            <a:pPr>
              <a:buFont typeface="Wingdings" panose="05000000000000000000" pitchFamily="2" charset="2"/>
              <a:buChar char="q"/>
            </a:pPr>
            <a:r>
              <a:rPr lang="en-US" dirty="0" smtClean="0">
                <a:solidFill>
                  <a:srgbClr val="002060"/>
                </a:solidFill>
              </a:rPr>
              <a:t>Affluent families want the flexibility, control, and access to top tier investment advice to maintain maximum control of their life insurance portfolio</a:t>
            </a:r>
          </a:p>
          <a:p>
            <a:endParaRPr lang="en-US" dirty="0">
              <a:solidFill>
                <a:srgbClr val="002060"/>
              </a:solidFill>
            </a:endParaRPr>
          </a:p>
          <a:p>
            <a:pPr>
              <a:buFont typeface="Wingdings" panose="05000000000000000000" pitchFamily="2" charset="2"/>
              <a:buChar char="q"/>
            </a:pPr>
            <a:r>
              <a:rPr lang="en-US" dirty="0" smtClean="0">
                <a:solidFill>
                  <a:srgbClr val="002060"/>
                </a:solidFill>
              </a:rPr>
              <a:t>They recognize that they may need to make future changes based on their estate planning needs</a:t>
            </a:r>
            <a:endParaRPr lang="en-US" dirty="0">
              <a:solidFill>
                <a:srgbClr val="002060"/>
              </a:solidFill>
            </a:endParaRPr>
          </a:p>
        </p:txBody>
      </p:sp>
    </p:spTree>
    <p:extLst>
      <p:ext uri="{BB962C8B-B14F-4D97-AF65-F5344CB8AC3E}">
        <p14:creationId xmlns="" xmlns:p14="http://schemas.microsoft.com/office/powerpoint/2010/main" val="395462081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3429000" y="152400"/>
            <a:ext cx="5513388" cy="786809"/>
          </a:xfrm>
        </p:spPr>
        <p:txBody>
          <a:bodyPr/>
          <a:lstStyle/>
          <a:p>
            <a:pPr algn="l"/>
            <a:r>
              <a:rPr lang="en-US" sz="2900" i="1" dirty="0" smtClean="0">
                <a:solidFill>
                  <a:schemeClr val="bg1"/>
                </a:solidFill>
                <a:cs typeface="Arial" charset="0"/>
              </a:rPr>
              <a:t>Affluent Funding Strategies</a:t>
            </a:r>
          </a:p>
        </p:txBody>
      </p:sp>
      <p:sp>
        <p:nvSpPr>
          <p:cNvPr id="4099" name="Content Placeholder 2"/>
          <p:cNvSpPr>
            <a:spLocks noGrp="1"/>
          </p:cNvSpPr>
          <p:nvPr>
            <p:ph idx="1"/>
          </p:nvPr>
        </p:nvSpPr>
        <p:spPr>
          <a:xfrm>
            <a:off x="457200" y="1371600"/>
            <a:ext cx="8229600" cy="4851400"/>
          </a:xfrm>
        </p:spPr>
        <p:txBody>
          <a:bodyPr/>
          <a:lstStyle/>
          <a:p>
            <a:pPr marL="0" indent="0">
              <a:buClr>
                <a:srgbClr val="002060"/>
              </a:buClr>
              <a:buNone/>
            </a:pPr>
            <a:r>
              <a:rPr lang="en-US" sz="2000" dirty="0" smtClean="0">
                <a:solidFill>
                  <a:srgbClr val="002060"/>
                </a:solidFill>
              </a:rPr>
              <a:t>What funding strategies are affluent purchasers of life insurance using?</a:t>
            </a:r>
          </a:p>
          <a:p>
            <a:pPr marL="0" indent="0">
              <a:buClr>
                <a:srgbClr val="002060"/>
              </a:buClr>
              <a:buNone/>
            </a:pPr>
            <a:endParaRPr lang="en-US" dirty="0" smtClean="0">
              <a:solidFill>
                <a:srgbClr val="002060"/>
              </a:solidFill>
            </a:endParaRPr>
          </a:p>
          <a:p>
            <a:pPr>
              <a:buClr>
                <a:srgbClr val="002060"/>
              </a:buClr>
              <a:buFont typeface="Wingdings" pitchFamily="2" charset="2"/>
              <a:buChar char="q"/>
            </a:pPr>
            <a:r>
              <a:rPr lang="en-US" dirty="0" smtClean="0">
                <a:solidFill>
                  <a:srgbClr val="002060"/>
                </a:solidFill>
              </a:rPr>
              <a:t>Lifetime exemption – gifting capacity</a:t>
            </a:r>
          </a:p>
          <a:p>
            <a:pPr>
              <a:buClr>
                <a:srgbClr val="002060"/>
              </a:buClr>
              <a:buFont typeface="Wingdings" pitchFamily="2" charset="2"/>
              <a:buChar char="q"/>
            </a:pPr>
            <a:endParaRPr lang="en-US" dirty="0" smtClean="0">
              <a:solidFill>
                <a:srgbClr val="002060"/>
              </a:solidFill>
            </a:endParaRPr>
          </a:p>
          <a:p>
            <a:pPr>
              <a:buClr>
                <a:srgbClr val="002060"/>
              </a:buClr>
              <a:buFont typeface="Wingdings" pitchFamily="2" charset="2"/>
              <a:buChar char="q"/>
            </a:pPr>
            <a:r>
              <a:rPr lang="en-US" dirty="0" smtClean="0">
                <a:solidFill>
                  <a:srgbClr val="002060"/>
                </a:solidFill>
              </a:rPr>
              <a:t>Split dollar – private loans </a:t>
            </a:r>
          </a:p>
          <a:p>
            <a:pPr lvl="1">
              <a:buClr>
                <a:srgbClr val="002060"/>
              </a:buClr>
            </a:pPr>
            <a:r>
              <a:rPr lang="en-US" dirty="0" smtClean="0">
                <a:solidFill>
                  <a:srgbClr val="002060"/>
                </a:solidFill>
              </a:rPr>
              <a:t>Taking advantage of low AFR’s</a:t>
            </a:r>
          </a:p>
          <a:p>
            <a:pPr>
              <a:buClr>
                <a:srgbClr val="002060"/>
              </a:buClr>
              <a:buFont typeface="Wingdings" pitchFamily="2" charset="2"/>
              <a:buChar char="q"/>
            </a:pPr>
            <a:endParaRPr lang="en-US" dirty="0" smtClean="0">
              <a:solidFill>
                <a:srgbClr val="002060"/>
              </a:solidFill>
            </a:endParaRPr>
          </a:p>
          <a:p>
            <a:pPr>
              <a:buClr>
                <a:srgbClr val="002060"/>
              </a:buClr>
              <a:buFont typeface="Wingdings" pitchFamily="2" charset="2"/>
              <a:buChar char="q"/>
            </a:pPr>
            <a:r>
              <a:rPr lang="en-US" dirty="0" smtClean="0">
                <a:solidFill>
                  <a:srgbClr val="002060"/>
                </a:solidFill>
              </a:rPr>
              <a:t>Income producing assets owned by trusts, FLP’s &amp; other entities</a:t>
            </a:r>
          </a:p>
          <a:p>
            <a:pPr>
              <a:buClr>
                <a:srgbClr val="002060"/>
              </a:buClr>
              <a:buFont typeface="Wingdings" pitchFamily="2" charset="2"/>
              <a:buChar char="q"/>
            </a:pPr>
            <a:endParaRPr lang="en-US" dirty="0" smtClean="0">
              <a:solidFill>
                <a:srgbClr val="002060"/>
              </a:solidFill>
            </a:endParaRPr>
          </a:p>
          <a:p>
            <a:pPr>
              <a:buClr>
                <a:srgbClr val="002060"/>
              </a:buClr>
              <a:buFont typeface="Wingdings" pitchFamily="2" charset="2"/>
              <a:buChar char="q"/>
            </a:pPr>
            <a:r>
              <a:rPr lang="en-US" dirty="0" smtClean="0">
                <a:solidFill>
                  <a:srgbClr val="002060"/>
                </a:solidFill>
              </a:rPr>
              <a:t>Premium Finance</a:t>
            </a:r>
          </a:p>
          <a:p>
            <a:pPr>
              <a:buClr>
                <a:srgbClr val="002060"/>
              </a:buClr>
              <a:buFont typeface="Wingdings" pitchFamily="2" charset="2"/>
              <a:buChar char="q"/>
            </a:pPr>
            <a:endParaRPr lang="en-US" sz="2400" dirty="0" smtClean="0">
              <a:solidFill>
                <a:srgbClr val="002060"/>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endParaRPr lang="en-US" dirty="0"/>
          </a:p>
        </p:txBody>
      </p:sp>
      <p:sp>
        <p:nvSpPr>
          <p:cNvPr id="5" name="TextBox 4"/>
          <p:cNvSpPr txBox="1"/>
          <p:nvPr/>
        </p:nvSpPr>
        <p:spPr>
          <a:xfrm>
            <a:off x="304800" y="1066800"/>
            <a:ext cx="8432800" cy="4924425"/>
          </a:xfrm>
          <a:prstGeom prst="rect">
            <a:avLst/>
          </a:prstGeom>
          <a:noFill/>
        </p:spPr>
        <p:txBody>
          <a:bodyPr wrap="square" rtlCol="0">
            <a:spAutoFit/>
          </a:bodyPr>
          <a:lstStyle/>
          <a:p>
            <a:endParaRPr lang="en-US" sz="1600" b="1" dirty="0" smtClean="0">
              <a:solidFill>
                <a:srgbClr val="002060"/>
              </a:solidFill>
              <a:latin typeface="Times New Roman" pitchFamily="18" charset="0"/>
              <a:cs typeface="Times New Roman" pitchFamily="18" charset="0"/>
            </a:endParaRPr>
          </a:p>
          <a:p>
            <a:endParaRPr lang="en-US" sz="1600" b="1" dirty="0" smtClean="0">
              <a:solidFill>
                <a:srgbClr val="002060"/>
              </a:solidFill>
              <a:latin typeface="Times New Roman" pitchFamily="18" charset="0"/>
              <a:cs typeface="Times New Roman" pitchFamily="18" charset="0"/>
            </a:endParaRPr>
          </a:p>
          <a:p>
            <a:pPr marL="400050" indent="-400050">
              <a:buFont typeface="Wingdings" pitchFamily="2" charset="2"/>
              <a:buChar char="q"/>
            </a:pPr>
            <a:r>
              <a:rPr lang="en-US" dirty="0" smtClean="0">
                <a:solidFill>
                  <a:srgbClr val="002060"/>
                </a:solidFill>
                <a:latin typeface="Times New Roman" pitchFamily="18" charset="0"/>
                <a:cs typeface="Times New Roman" pitchFamily="18" charset="0"/>
              </a:rPr>
              <a:t>Clients should have specific targets and goals as to amount of coverage, duration and funding levels.</a:t>
            </a:r>
          </a:p>
          <a:p>
            <a:pPr marL="400050" indent="-400050">
              <a:buFont typeface="Arial" panose="020B0604020202020204" pitchFamily="34" charset="0"/>
              <a:buChar char="•"/>
            </a:pPr>
            <a:endParaRPr lang="en-US" dirty="0" smtClean="0">
              <a:solidFill>
                <a:srgbClr val="002060"/>
              </a:solidFill>
              <a:latin typeface="Times New Roman" pitchFamily="18" charset="0"/>
              <a:cs typeface="Times New Roman" pitchFamily="18" charset="0"/>
            </a:endParaRPr>
          </a:p>
          <a:p>
            <a:pPr marL="400050" indent="-400050">
              <a:buFont typeface="Wingdings" pitchFamily="2" charset="2"/>
              <a:buChar char="q"/>
            </a:pPr>
            <a:r>
              <a:rPr lang="en-US" dirty="0" smtClean="0">
                <a:solidFill>
                  <a:srgbClr val="002060"/>
                </a:solidFill>
                <a:cs typeface="Times New Roman" pitchFamily="18" charset="0"/>
              </a:rPr>
              <a:t>On annual basis, the policy should have its current projections compared to the original model – Has the duration been impacted?  Is the cash value ahead or behind from where it needs to be?</a:t>
            </a:r>
          </a:p>
          <a:p>
            <a:pPr marL="400050" indent="-400050">
              <a:buFont typeface="Arial" panose="020B0604020202020204" pitchFamily="34" charset="0"/>
              <a:buChar char="•"/>
            </a:pPr>
            <a:endParaRPr lang="en-US" dirty="0" smtClean="0">
              <a:solidFill>
                <a:srgbClr val="002060"/>
              </a:solidFill>
              <a:cs typeface="Times New Roman" pitchFamily="18" charset="0"/>
            </a:endParaRPr>
          </a:p>
          <a:p>
            <a:pPr marL="401638" indent="-401638">
              <a:buFont typeface="Wingdings" pitchFamily="2" charset="2"/>
              <a:buChar char="q"/>
            </a:pPr>
            <a:r>
              <a:rPr lang="en-US" dirty="0" smtClean="0">
                <a:solidFill>
                  <a:srgbClr val="002060"/>
                </a:solidFill>
                <a:latin typeface="Times New Roman" pitchFamily="18" charset="0"/>
                <a:cs typeface="Times New Roman" pitchFamily="18" charset="0"/>
              </a:rPr>
              <a:t>Have interest crediting rates changed since the inception of policy?</a:t>
            </a:r>
          </a:p>
          <a:p>
            <a:pPr marL="401638" indent="-401638">
              <a:buFont typeface="Wingdings" pitchFamily="2" charset="2"/>
              <a:buChar char="q"/>
            </a:pPr>
            <a:endParaRPr lang="en-US" dirty="0">
              <a:solidFill>
                <a:srgbClr val="002060"/>
              </a:solidFill>
              <a:cs typeface="Times New Roman" pitchFamily="18" charset="0"/>
            </a:endParaRPr>
          </a:p>
          <a:p>
            <a:pPr marL="401638" indent="-401638">
              <a:buFont typeface="Wingdings" pitchFamily="2" charset="2"/>
              <a:buChar char="q"/>
            </a:pPr>
            <a:r>
              <a:rPr lang="en-US" dirty="0" smtClean="0">
                <a:solidFill>
                  <a:srgbClr val="002060"/>
                </a:solidFill>
                <a:latin typeface="Times New Roman" pitchFamily="18" charset="0"/>
                <a:cs typeface="Times New Roman" pitchFamily="18" charset="0"/>
              </a:rPr>
              <a:t>If VUL is being used, is the asset allocation within the policy appropriate?</a:t>
            </a:r>
          </a:p>
          <a:p>
            <a:pPr marL="404813" indent="-404813"/>
            <a:r>
              <a:rPr lang="en-US" dirty="0" smtClean="0">
                <a:solidFill>
                  <a:srgbClr val="002060"/>
                </a:solidFill>
                <a:latin typeface="Times New Roman" pitchFamily="18" charset="0"/>
                <a:cs typeface="Times New Roman" pitchFamily="18" charset="0"/>
              </a:rPr>
              <a:t>	</a:t>
            </a:r>
          </a:p>
          <a:p>
            <a:pPr marL="400050" indent="-400050"/>
            <a:r>
              <a:rPr lang="en-US" dirty="0" smtClean="0">
                <a:solidFill>
                  <a:srgbClr val="002060"/>
                </a:solidFill>
                <a:latin typeface="Tahoma" pitchFamily="34" charset="0"/>
                <a:cs typeface="Tahoma" pitchFamily="34" charset="0"/>
              </a:rPr>
              <a:t>	</a:t>
            </a:r>
            <a:endParaRPr lang="en-US" sz="1600" dirty="0" smtClean="0">
              <a:solidFill>
                <a:srgbClr val="002060"/>
              </a:solidFill>
              <a:latin typeface="Times New Roman" pitchFamily="18" charset="0"/>
              <a:cs typeface="Times New Roman" pitchFamily="18" charset="0"/>
            </a:endParaRPr>
          </a:p>
          <a:p>
            <a:pPr marL="400050" indent="-400050"/>
            <a:r>
              <a:rPr lang="en-US" sz="1600" dirty="0" smtClean="0">
                <a:solidFill>
                  <a:srgbClr val="002060"/>
                </a:solidFill>
                <a:latin typeface="Times New Roman" pitchFamily="18" charset="0"/>
                <a:cs typeface="Times New Roman" pitchFamily="18" charset="0"/>
              </a:rPr>
              <a:t>	</a:t>
            </a:r>
            <a:r>
              <a:rPr lang="en-US" sz="1600" dirty="0" smtClean="0">
                <a:latin typeface="Tahoma" pitchFamily="34" charset="0"/>
                <a:cs typeface="Tahoma" pitchFamily="34" charset="0"/>
              </a:rPr>
              <a:t/>
            </a:r>
            <a:br>
              <a:rPr lang="en-US" sz="1600" dirty="0" smtClean="0">
                <a:latin typeface="Tahoma" pitchFamily="34" charset="0"/>
                <a:cs typeface="Tahoma" pitchFamily="34" charset="0"/>
              </a:rPr>
            </a:br>
            <a:endParaRPr lang="en-US" sz="1600" dirty="0" smtClean="0">
              <a:latin typeface="Tahoma" pitchFamily="34" charset="0"/>
              <a:cs typeface="Tahoma" pitchFamily="34" charset="0"/>
            </a:endParaRPr>
          </a:p>
          <a:p>
            <a:pPr marL="2686050" lvl="5" indent="-400050"/>
            <a:endParaRPr lang="en-US" sz="1600" dirty="0" smtClean="0">
              <a:latin typeface="Tahoma" pitchFamily="34" charset="0"/>
              <a:cs typeface="Tahoma" pitchFamily="34" charset="0"/>
            </a:endParaRPr>
          </a:p>
          <a:p>
            <a:pPr marL="2228850" lvl="4" indent="-400050">
              <a:buAutoNum type="alphaUcPeriod"/>
            </a:pPr>
            <a:endParaRPr lang="en-US" dirty="0"/>
          </a:p>
        </p:txBody>
      </p:sp>
      <p:sp>
        <p:nvSpPr>
          <p:cNvPr id="7" name="TextBox 6"/>
          <p:cNvSpPr txBox="1"/>
          <p:nvPr/>
        </p:nvSpPr>
        <p:spPr>
          <a:xfrm>
            <a:off x="3429000" y="0"/>
            <a:ext cx="5486400" cy="1261884"/>
          </a:xfrm>
          <a:prstGeom prst="rect">
            <a:avLst/>
          </a:prstGeom>
          <a:noFill/>
        </p:spPr>
        <p:txBody>
          <a:bodyPr wrap="square" rtlCol="0">
            <a:spAutoFit/>
          </a:bodyPr>
          <a:lstStyle/>
          <a:p>
            <a:r>
              <a:rPr lang="en-US" sz="2900" b="1" i="1" dirty="0" smtClean="0">
                <a:solidFill>
                  <a:schemeClr val="bg1"/>
                </a:solidFill>
              </a:rPr>
              <a:t>Evaluating Policy Performance &amp; Benchmarking to the Marketplace</a:t>
            </a:r>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endParaRPr lang="en-US" dirty="0"/>
          </a:p>
        </p:txBody>
      </p:sp>
      <p:sp>
        <p:nvSpPr>
          <p:cNvPr id="5" name="TextBox 4"/>
          <p:cNvSpPr txBox="1"/>
          <p:nvPr/>
        </p:nvSpPr>
        <p:spPr>
          <a:xfrm>
            <a:off x="304800" y="1066800"/>
            <a:ext cx="8432800" cy="8002191"/>
          </a:xfrm>
          <a:prstGeom prst="rect">
            <a:avLst/>
          </a:prstGeom>
          <a:noFill/>
        </p:spPr>
        <p:txBody>
          <a:bodyPr wrap="square" rtlCol="0">
            <a:spAutoFit/>
          </a:bodyPr>
          <a:lstStyle/>
          <a:p>
            <a:pPr marL="400050" indent="-400050"/>
            <a:r>
              <a:rPr lang="en-US" sz="1600" b="1" dirty="0" smtClean="0">
                <a:latin typeface="Times New Roman" pitchFamily="18" charset="0"/>
                <a:cs typeface="Times New Roman" pitchFamily="18" charset="0"/>
              </a:rPr>
              <a:t/>
            </a:r>
            <a:br>
              <a:rPr lang="en-US" sz="1600" b="1" dirty="0" smtClean="0">
                <a:latin typeface="Times New Roman" pitchFamily="18" charset="0"/>
                <a:cs typeface="Times New Roman" pitchFamily="18" charset="0"/>
              </a:rPr>
            </a:br>
            <a:r>
              <a:rPr lang="en-US" sz="2000" dirty="0" smtClean="0">
                <a:solidFill>
                  <a:srgbClr val="002060"/>
                </a:solidFill>
                <a:latin typeface="Times New Roman" pitchFamily="18" charset="0"/>
                <a:cs typeface="Times New Roman" pitchFamily="18" charset="0"/>
              </a:rPr>
              <a:t>All existing policies should be reviewed</a:t>
            </a:r>
          </a:p>
          <a:p>
            <a:pPr marL="914400" lvl="1" indent="-457200"/>
            <a:endParaRPr lang="en-US" dirty="0" smtClean="0">
              <a:solidFill>
                <a:srgbClr val="002060"/>
              </a:solidFill>
              <a:latin typeface="Times New Roman" pitchFamily="18" charset="0"/>
              <a:cs typeface="Times New Roman" pitchFamily="18" charset="0"/>
            </a:endParaRPr>
          </a:p>
          <a:p>
            <a:pPr marL="914400" lvl="1" indent="-457200">
              <a:buFont typeface="+mj-lt"/>
              <a:buAutoNum type="alphaUcPeriod"/>
            </a:pPr>
            <a:r>
              <a:rPr lang="en-US" dirty="0" smtClean="0">
                <a:solidFill>
                  <a:srgbClr val="002060"/>
                </a:solidFill>
                <a:latin typeface="Times New Roman" pitchFamily="18" charset="0"/>
                <a:cs typeface="Times New Roman" pitchFamily="18" charset="0"/>
              </a:rPr>
              <a:t>Life insurance illustrations and performance contain both guaranteed and non-guaranteed values</a:t>
            </a:r>
          </a:p>
          <a:p>
            <a:pPr marL="914400" lvl="1" indent="-457200">
              <a:buFont typeface="+mj-lt"/>
              <a:buAutoNum type="alphaUcPeriod"/>
            </a:pPr>
            <a:endParaRPr lang="en-US" dirty="0" smtClean="0">
              <a:solidFill>
                <a:srgbClr val="002060"/>
              </a:solidFill>
              <a:latin typeface="Times New Roman" pitchFamily="18" charset="0"/>
              <a:cs typeface="Times New Roman" pitchFamily="18" charset="0"/>
            </a:endParaRPr>
          </a:p>
          <a:p>
            <a:pPr marL="914400" lvl="1" indent="-457200">
              <a:buFont typeface="+mj-lt"/>
              <a:buAutoNum type="alphaUcPeriod"/>
            </a:pPr>
            <a:r>
              <a:rPr lang="en-US" dirty="0" smtClean="0">
                <a:solidFill>
                  <a:srgbClr val="002060"/>
                </a:solidFill>
                <a:latin typeface="Times New Roman" pitchFamily="18" charset="0"/>
                <a:cs typeface="Times New Roman" pitchFamily="18" charset="0"/>
              </a:rPr>
              <a:t>Product performance will change over time</a:t>
            </a:r>
          </a:p>
          <a:p>
            <a:pPr marL="914400" lvl="1" indent="-457200">
              <a:buFont typeface="+mj-lt"/>
              <a:buAutoNum type="alphaUcPeriod"/>
            </a:pPr>
            <a:endParaRPr lang="en-US" dirty="0" smtClean="0">
              <a:solidFill>
                <a:srgbClr val="002060"/>
              </a:solidFill>
              <a:latin typeface="Times New Roman" pitchFamily="18" charset="0"/>
              <a:cs typeface="Times New Roman" pitchFamily="18" charset="0"/>
            </a:endParaRPr>
          </a:p>
          <a:p>
            <a:pPr marL="914400" lvl="1" indent="-457200">
              <a:buFont typeface="+mj-lt"/>
              <a:buAutoNum type="alphaUcPeriod"/>
            </a:pPr>
            <a:r>
              <a:rPr lang="en-US" dirty="0" smtClean="0">
                <a:solidFill>
                  <a:srgbClr val="002060"/>
                </a:solidFill>
                <a:latin typeface="Times New Roman" pitchFamily="18" charset="0"/>
                <a:cs typeface="Times New Roman" pitchFamily="18" charset="0"/>
              </a:rPr>
              <a:t>Policyholder actions may be required to maintain the insurance goal</a:t>
            </a:r>
          </a:p>
          <a:p>
            <a:pPr marL="914400" lvl="1" indent="-457200">
              <a:buFont typeface="+mj-lt"/>
              <a:buAutoNum type="alphaUcPeriod"/>
            </a:pPr>
            <a:endParaRPr lang="en-US" dirty="0" smtClean="0">
              <a:solidFill>
                <a:srgbClr val="002060"/>
              </a:solidFill>
              <a:latin typeface="Times New Roman" pitchFamily="18" charset="0"/>
              <a:cs typeface="Times New Roman" pitchFamily="18" charset="0"/>
            </a:endParaRPr>
          </a:p>
          <a:p>
            <a:pPr marL="914400" lvl="1" indent="-457200">
              <a:buFont typeface="+mj-lt"/>
              <a:buAutoNum type="alphaUcPeriod"/>
              <a:tabLst>
                <a:tab pos="914400" algn="l"/>
              </a:tabLst>
            </a:pPr>
            <a:r>
              <a:rPr lang="en-US" dirty="0" smtClean="0">
                <a:solidFill>
                  <a:srgbClr val="002060"/>
                </a:solidFill>
                <a:latin typeface="Times New Roman" pitchFamily="18" charset="0"/>
                <a:cs typeface="Times New Roman" pitchFamily="18" charset="0"/>
              </a:rPr>
              <a:t>Different product types have varying risks and guarantees which impact product performance</a:t>
            </a:r>
          </a:p>
          <a:p>
            <a:pPr marL="914400" lvl="1" indent="-457200">
              <a:buFont typeface="+mj-lt"/>
              <a:buAutoNum type="alphaUcPeriod"/>
              <a:tabLst>
                <a:tab pos="914400" algn="l"/>
              </a:tabLst>
            </a:pPr>
            <a:endParaRPr lang="en-US" dirty="0" smtClean="0">
              <a:solidFill>
                <a:srgbClr val="002060"/>
              </a:solidFill>
              <a:latin typeface="Times New Roman" pitchFamily="18" charset="0"/>
              <a:cs typeface="Times New Roman" pitchFamily="18" charset="0"/>
            </a:endParaRPr>
          </a:p>
          <a:p>
            <a:pPr marL="914400" lvl="1" indent="-457200">
              <a:buFont typeface="+mj-lt"/>
              <a:buAutoNum type="alphaUcPeriod"/>
            </a:pPr>
            <a:r>
              <a:rPr lang="en-US" dirty="0" smtClean="0">
                <a:solidFill>
                  <a:srgbClr val="002060"/>
                </a:solidFill>
                <a:latin typeface="Times New Roman" pitchFamily="18" charset="0"/>
                <a:cs typeface="Times New Roman" pitchFamily="18" charset="0"/>
              </a:rPr>
              <a:t>The impact is not intuitive. It is often more severe than expected.</a:t>
            </a:r>
          </a:p>
          <a:p>
            <a:pPr marL="914400" lvl="1" indent="-457200">
              <a:buFont typeface="+mj-lt"/>
              <a:buAutoNum type="alphaUcPeriod"/>
            </a:pPr>
            <a:endParaRPr lang="en-US" dirty="0" smtClean="0">
              <a:solidFill>
                <a:srgbClr val="002060"/>
              </a:solidFill>
              <a:latin typeface="Times New Roman" pitchFamily="18" charset="0"/>
              <a:cs typeface="Times New Roman" pitchFamily="18" charset="0"/>
            </a:endParaRPr>
          </a:p>
          <a:p>
            <a:pPr marL="463550" indent="-1588"/>
            <a:r>
              <a:rPr lang="en-US" b="1" dirty="0" smtClean="0">
                <a:solidFill>
                  <a:srgbClr val="002060"/>
                </a:solidFill>
                <a:latin typeface="Times New Roman" pitchFamily="18" charset="0"/>
                <a:cs typeface="Times New Roman" pitchFamily="18" charset="0"/>
              </a:rPr>
              <a:t>	</a:t>
            </a:r>
            <a:r>
              <a:rPr lang="en-US" dirty="0" smtClean="0">
                <a:solidFill>
                  <a:srgbClr val="002060"/>
                </a:solidFill>
                <a:latin typeface="Times New Roman" pitchFamily="18" charset="0"/>
                <a:cs typeface="Times New Roman" pitchFamily="18" charset="0"/>
              </a:rPr>
              <a:t>F.	Policies are sold based on expected experience of the carrier at the time of 	acquisition</a:t>
            </a:r>
          </a:p>
          <a:p>
            <a:pPr marL="457200" indent="-457200"/>
            <a:endParaRPr lang="en-US" dirty="0" smtClean="0">
              <a:solidFill>
                <a:srgbClr val="002060"/>
              </a:solidFill>
              <a:latin typeface="Times New Roman" pitchFamily="18" charset="0"/>
              <a:cs typeface="Times New Roman" pitchFamily="18" charset="0"/>
            </a:endParaRPr>
          </a:p>
          <a:p>
            <a:pPr marL="457200" indent="-457200">
              <a:tabLst>
                <a:tab pos="914400" algn="l"/>
              </a:tabLst>
            </a:pPr>
            <a:r>
              <a:rPr lang="en-US" b="1" dirty="0" smtClean="0">
                <a:solidFill>
                  <a:srgbClr val="002060"/>
                </a:solidFill>
                <a:latin typeface="Times New Roman" pitchFamily="18" charset="0"/>
                <a:cs typeface="Times New Roman" pitchFamily="18" charset="0"/>
              </a:rPr>
              <a:t>	</a:t>
            </a:r>
            <a:r>
              <a:rPr lang="en-US" dirty="0" smtClean="0">
                <a:solidFill>
                  <a:srgbClr val="002060"/>
                </a:solidFill>
                <a:latin typeface="Times New Roman" pitchFamily="18" charset="0"/>
                <a:cs typeface="Times New Roman" pitchFamily="18" charset="0"/>
              </a:rPr>
              <a:t>G.	Insurers change product charges, loads and interest crediting rates (subject to 	guarantees) as emerging experience is realized</a:t>
            </a:r>
          </a:p>
          <a:p>
            <a:pPr marL="457200" indent="-457200">
              <a:tabLst>
                <a:tab pos="914400" algn="l"/>
              </a:tabLst>
            </a:pPr>
            <a:endParaRPr lang="en-US" b="1" dirty="0" smtClean="0">
              <a:solidFill>
                <a:srgbClr val="002060"/>
              </a:solidFill>
              <a:cs typeface="Times New Roman" pitchFamily="18" charset="0"/>
            </a:endParaRPr>
          </a:p>
          <a:p>
            <a:pPr marL="457200" indent="-457200">
              <a:tabLst>
                <a:tab pos="914400" algn="l"/>
              </a:tabLst>
            </a:pPr>
            <a:r>
              <a:rPr lang="en-US" b="1" dirty="0" smtClean="0">
                <a:solidFill>
                  <a:srgbClr val="002060"/>
                </a:solidFill>
                <a:latin typeface="Times New Roman" pitchFamily="18" charset="0"/>
                <a:cs typeface="Times New Roman" pitchFamily="18" charset="0"/>
              </a:rPr>
              <a:t/>
            </a:r>
            <a:br>
              <a:rPr lang="en-US" b="1" dirty="0" smtClean="0">
                <a:solidFill>
                  <a:srgbClr val="002060"/>
                </a:solidFill>
                <a:latin typeface="Times New Roman" pitchFamily="18" charset="0"/>
                <a:cs typeface="Times New Roman" pitchFamily="18" charset="0"/>
              </a:rPr>
            </a:br>
            <a:endParaRPr lang="en-US" dirty="0" smtClean="0">
              <a:solidFill>
                <a:srgbClr val="002060"/>
              </a:solidFill>
              <a:latin typeface="Times New Roman" pitchFamily="18" charset="0"/>
              <a:cs typeface="Times New Roman" pitchFamily="18" charset="0"/>
            </a:endParaRPr>
          </a:p>
          <a:p>
            <a:pPr marL="400050" indent="-400050"/>
            <a:endParaRPr lang="en-US" dirty="0" smtClean="0">
              <a:latin typeface="Times New Roman" pitchFamily="18" charset="0"/>
              <a:cs typeface="Times New Roman" pitchFamily="18" charset="0"/>
            </a:endParaRPr>
          </a:p>
          <a:p>
            <a:pPr marL="1314450" lvl="2" indent="-400050"/>
            <a:r>
              <a:rPr lang="en-US" sz="1600" dirty="0" smtClean="0">
                <a:latin typeface="Tahoma" pitchFamily="34" charset="0"/>
                <a:cs typeface="Tahoma" pitchFamily="34" charset="0"/>
              </a:rPr>
              <a:t/>
            </a:r>
            <a:br>
              <a:rPr lang="en-US" sz="1600" dirty="0" smtClean="0">
                <a:latin typeface="Tahoma" pitchFamily="34" charset="0"/>
                <a:cs typeface="Tahoma" pitchFamily="34" charset="0"/>
              </a:rPr>
            </a:br>
            <a:endParaRPr lang="en-US" sz="1600" dirty="0" smtClean="0">
              <a:latin typeface="Tahoma" pitchFamily="34" charset="0"/>
              <a:cs typeface="Tahoma" pitchFamily="34" charset="0"/>
            </a:endParaRPr>
          </a:p>
          <a:p>
            <a:pPr marL="1314450" lvl="2" indent="-400050"/>
            <a:endParaRPr lang="en-US" sz="1600" dirty="0" smtClean="0">
              <a:latin typeface="Tahoma" pitchFamily="34" charset="0"/>
              <a:cs typeface="Tahoma" pitchFamily="34" charset="0"/>
            </a:endParaRPr>
          </a:p>
          <a:p>
            <a:pPr marL="857250" lvl="1" indent="-400050">
              <a:buAutoNum type="alphaUcPeriod"/>
            </a:pPr>
            <a:endParaRPr lang="en-US" dirty="0"/>
          </a:p>
        </p:txBody>
      </p:sp>
      <p:sp>
        <p:nvSpPr>
          <p:cNvPr id="6" name="TextBox 5"/>
          <p:cNvSpPr txBox="1"/>
          <p:nvPr/>
        </p:nvSpPr>
        <p:spPr>
          <a:xfrm>
            <a:off x="3429000" y="0"/>
            <a:ext cx="5486400" cy="984885"/>
          </a:xfrm>
          <a:prstGeom prst="rect">
            <a:avLst/>
          </a:prstGeom>
          <a:noFill/>
        </p:spPr>
        <p:txBody>
          <a:bodyPr wrap="square" rtlCol="0">
            <a:spAutoFit/>
          </a:bodyPr>
          <a:lstStyle/>
          <a:p>
            <a:r>
              <a:rPr lang="en-US" sz="2900" b="1" i="1" dirty="0" smtClean="0">
                <a:solidFill>
                  <a:schemeClr val="bg1"/>
                </a:solidFill>
              </a:rPr>
              <a:t>Practical Guidance – Maintaining a Life </a:t>
            </a:r>
            <a:r>
              <a:rPr lang="en-US" sz="2900" b="1" i="1" dirty="0">
                <a:solidFill>
                  <a:schemeClr val="bg1"/>
                </a:solidFill>
              </a:rPr>
              <a:t>I</a:t>
            </a:r>
            <a:r>
              <a:rPr lang="en-US" sz="2900" b="1" i="1" dirty="0" smtClean="0">
                <a:solidFill>
                  <a:schemeClr val="bg1"/>
                </a:solidFill>
              </a:rPr>
              <a:t>nsurance </a:t>
            </a:r>
            <a:r>
              <a:rPr lang="en-US" sz="2900" b="1" i="1" dirty="0">
                <a:solidFill>
                  <a:schemeClr val="bg1"/>
                </a:solidFill>
              </a:rPr>
              <a:t>P</a:t>
            </a:r>
            <a:r>
              <a:rPr lang="en-US" sz="2900" b="1" i="1" dirty="0" smtClean="0">
                <a:solidFill>
                  <a:schemeClr val="bg1"/>
                </a:solidFill>
              </a:rPr>
              <a:t>ortfolio</a:t>
            </a:r>
            <a:endParaRPr lang="en-US" sz="2900" b="1" i="1" dirty="0">
              <a:solidFill>
                <a:schemeClr val="bg1"/>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429000" y="152400"/>
            <a:ext cx="5410200" cy="538609"/>
          </a:xfrm>
          <a:prstGeom prst="rect">
            <a:avLst/>
          </a:prstGeom>
          <a:noFill/>
        </p:spPr>
        <p:txBody>
          <a:bodyPr wrap="square" rtlCol="0">
            <a:spAutoFit/>
          </a:bodyPr>
          <a:lstStyle/>
          <a:p>
            <a:r>
              <a:rPr lang="en-US" sz="2900" b="1" i="1" dirty="0" smtClean="0">
                <a:solidFill>
                  <a:schemeClr val="bg1"/>
                </a:solidFill>
              </a:rPr>
              <a:t>Low Rates – Impact on Carriers</a:t>
            </a:r>
            <a:endParaRPr lang="en-US" sz="2900" b="1" i="1" dirty="0">
              <a:solidFill>
                <a:schemeClr val="bg1"/>
              </a:solidFill>
            </a:endParaRPr>
          </a:p>
        </p:txBody>
      </p:sp>
      <p:sp>
        <p:nvSpPr>
          <p:cNvPr id="3" name="TextBox 2"/>
          <p:cNvSpPr txBox="1"/>
          <p:nvPr/>
        </p:nvSpPr>
        <p:spPr>
          <a:xfrm>
            <a:off x="304800" y="1295400"/>
            <a:ext cx="8686800" cy="3970318"/>
          </a:xfrm>
          <a:prstGeom prst="rect">
            <a:avLst/>
          </a:prstGeom>
          <a:noFill/>
        </p:spPr>
        <p:txBody>
          <a:bodyPr wrap="square" rtlCol="0">
            <a:spAutoFit/>
          </a:bodyPr>
          <a:lstStyle/>
          <a:p>
            <a:pPr marL="285750" indent="-285750">
              <a:buFont typeface="Wingdings" pitchFamily="2" charset="2"/>
              <a:buChar char="q"/>
            </a:pPr>
            <a:r>
              <a:rPr lang="en-US" dirty="0" smtClean="0">
                <a:solidFill>
                  <a:srgbClr val="002060"/>
                </a:solidFill>
              </a:rPr>
              <a:t>Insurer portfolio yields lag new money interest rate and continue to drop</a:t>
            </a:r>
          </a:p>
          <a:p>
            <a:pPr lvl="1"/>
            <a:endParaRPr lang="en-US" dirty="0" smtClean="0">
              <a:solidFill>
                <a:srgbClr val="002060"/>
              </a:solidFill>
            </a:endParaRPr>
          </a:p>
          <a:p>
            <a:pPr marL="285750" indent="-285750">
              <a:buFont typeface="Wingdings" pitchFamily="2" charset="2"/>
              <a:buChar char="q"/>
            </a:pPr>
            <a:r>
              <a:rPr lang="en-US" dirty="0" smtClean="0">
                <a:solidFill>
                  <a:srgbClr val="002060"/>
                </a:solidFill>
              </a:rPr>
              <a:t>Lower portfolio yields drive higher capital requirements for guarantees (i.e. reserves) which can lower insurer earnings</a:t>
            </a:r>
          </a:p>
          <a:p>
            <a:endParaRPr lang="en-US" b="1" dirty="0" smtClean="0">
              <a:solidFill>
                <a:srgbClr val="002060"/>
              </a:solidFill>
            </a:endParaRPr>
          </a:p>
          <a:p>
            <a:pPr marL="285750" indent="-285750">
              <a:buFont typeface="Wingdings" pitchFamily="2" charset="2"/>
              <a:buChar char="q"/>
            </a:pPr>
            <a:r>
              <a:rPr lang="en-US" dirty="0" smtClean="0">
                <a:solidFill>
                  <a:srgbClr val="002060"/>
                </a:solidFill>
              </a:rPr>
              <a:t>Lower portfolio yields reduce interest margins and provide margin recovery challenges for insurers:</a:t>
            </a:r>
          </a:p>
          <a:p>
            <a:endParaRPr lang="en-US" dirty="0" smtClean="0">
              <a:solidFill>
                <a:srgbClr val="002060"/>
              </a:solidFill>
            </a:endParaRPr>
          </a:p>
          <a:p>
            <a:pPr marL="742950" lvl="1" indent="-285750">
              <a:buFont typeface="Wingdings" pitchFamily="2" charset="2"/>
              <a:buChar char="q"/>
            </a:pPr>
            <a:r>
              <a:rPr lang="en-US" dirty="0" smtClean="0">
                <a:solidFill>
                  <a:srgbClr val="002060"/>
                </a:solidFill>
              </a:rPr>
              <a:t>Due to competitive concerns, insurers hesitate to lower crediting rates, accepting some level of margin compression</a:t>
            </a:r>
          </a:p>
          <a:p>
            <a:pPr marL="742950" lvl="1" indent="-285750">
              <a:buFont typeface="Wingdings" pitchFamily="2" charset="2"/>
              <a:buChar char="q"/>
            </a:pPr>
            <a:r>
              <a:rPr lang="en-US" dirty="0" smtClean="0">
                <a:solidFill>
                  <a:srgbClr val="002060"/>
                </a:solidFill>
              </a:rPr>
              <a:t>Interest rate margins are further reduced as crediting rates approach minimum guaranteed rates, especially in older blocks with higher guarantees</a:t>
            </a:r>
          </a:p>
          <a:p>
            <a:pPr marL="742950" lvl="1" indent="-285750">
              <a:buFont typeface="Wingdings" pitchFamily="2" charset="2"/>
              <a:buChar char="q"/>
            </a:pPr>
            <a:r>
              <a:rPr lang="en-US" dirty="0" smtClean="0">
                <a:solidFill>
                  <a:srgbClr val="002060"/>
                </a:solidFill>
              </a:rPr>
              <a:t>Lower interest margins are placing pressure on carriers to reduce expenses or consider raising Cost of Insurance Charges (COI’s)</a:t>
            </a:r>
            <a:endParaRPr lang="en-US" dirty="0">
              <a:solidFill>
                <a:srgbClr val="002060"/>
              </a:solidFill>
            </a:endParaRPr>
          </a:p>
        </p:txBody>
      </p:sp>
      <p:sp>
        <p:nvSpPr>
          <p:cNvPr id="4" name="TextBox 3"/>
          <p:cNvSpPr txBox="1"/>
          <p:nvPr/>
        </p:nvSpPr>
        <p:spPr>
          <a:xfrm>
            <a:off x="1066800" y="5562600"/>
            <a:ext cx="6781800" cy="369332"/>
          </a:xfrm>
          <a:prstGeom prst="rect">
            <a:avLst/>
          </a:prstGeom>
          <a:solidFill>
            <a:srgbClr val="336699"/>
          </a:solidFill>
        </p:spPr>
        <p:txBody>
          <a:bodyPr wrap="square" rtlCol="0">
            <a:spAutoFit/>
          </a:bodyPr>
          <a:lstStyle/>
          <a:p>
            <a:endParaRPr lang="en-US" dirty="0"/>
          </a:p>
        </p:txBody>
      </p:sp>
      <p:sp>
        <p:nvSpPr>
          <p:cNvPr id="5" name="Rounded Rectangle 4"/>
          <p:cNvSpPr/>
          <p:nvPr/>
        </p:nvSpPr>
        <p:spPr bwMode="auto">
          <a:xfrm>
            <a:off x="990600" y="5562600"/>
            <a:ext cx="7391400" cy="914400"/>
          </a:xfrm>
          <a:prstGeom prst="roundRect">
            <a:avLst/>
          </a:prstGeom>
          <a:solidFill>
            <a:srgbClr val="8099B3"/>
          </a:solidFill>
          <a:ln w="9525">
            <a:noFill/>
            <a:round/>
            <a:headEnd/>
            <a:tailEnd/>
          </a:ln>
          <a:effectLst/>
        </p:spPr>
        <p:txBody>
          <a:bodyPr wrap="none" rtlCol="0" anchor="ctr"/>
          <a:lstStyle/>
          <a:p>
            <a:pPr algn="ctr"/>
            <a:r>
              <a:rPr lang="en-US" b="1" i="1" dirty="0" smtClean="0">
                <a:solidFill>
                  <a:schemeClr val="bg1"/>
                </a:solidFill>
              </a:rPr>
              <a:t>Lower Insurer Portfolio Yields Reduce Interest Margins </a:t>
            </a:r>
          </a:p>
          <a:p>
            <a:pPr algn="ctr"/>
            <a:r>
              <a:rPr lang="en-US" b="1" i="1" dirty="0" smtClean="0">
                <a:solidFill>
                  <a:schemeClr val="bg1"/>
                </a:solidFill>
              </a:rPr>
              <a:t>and Increase Capital Requirements For Guarantees</a:t>
            </a:r>
            <a:endParaRPr lang="en-US" b="1" i="1" dirty="0">
              <a:solidFill>
                <a:schemeClr val="bg1"/>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429000" y="-76200"/>
            <a:ext cx="5410200" cy="984885"/>
          </a:xfrm>
          <a:prstGeom prst="rect">
            <a:avLst/>
          </a:prstGeom>
          <a:noFill/>
        </p:spPr>
        <p:txBody>
          <a:bodyPr wrap="square" rtlCol="0">
            <a:spAutoFit/>
          </a:bodyPr>
          <a:lstStyle/>
          <a:p>
            <a:r>
              <a:rPr lang="en-US" sz="2900" b="1" i="1" dirty="0" smtClean="0">
                <a:solidFill>
                  <a:schemeClr val="bg1"/>
                </a:solidFill>
              </a:rPr>
              <a:t>Low Rates – Impact on Policy Owners</a:t>
            </a:r>
            <a:endParaRPr lang="en-US" sz="2900" b="1" i="1" dirty="0">
              <a:solidFill>
                <a:schemeClr val="bg1"/>
              </a:solidFill>
            </a:endParaRPr>
          </a:p>
        </p:txBody>
      </p:sp>
      <p:sp>
        <p:nvSpPr>
          <p:cNvPr id="6" name="TextBox 5"/>
          <p:cNvSpPr txBox="1"/>
          <p:nvPr/>
        </p:nvSpPr>
        <p:spPr>
          <a:xfrm>
            <a:off x="381000" y="1295400"/>
            <a:ext cx="8382000" cy="4247317"/>
          </a:xfrm>
          <a:prstGeom prst="rect">
            <a:avLst/>
          </a:prstGeom>
          <a:noFill/>
        </p:spPr>
        <p:txBody>
          <a:bodyPr wrap="square" rtlCol="0">
            <a:spAutoFit/>
          </a:bodyPr>
          <a:lstStyle/>
          <a:p>
            <a:pPr marL="285750" indent="-285750">
              <a:buFont typeface="Wingdings" pitchFamily="2" charset="2"/>
              <a:buChar char="q"/>
            </a:pPr>
            <a:r>
              <a:rPr lang="en-US" dirty="0" smtClean="0">
                <a:solidFill>
                  <a:srgbClr val="002060"/>
                </a:solidFill>
              </a:rPr>
              <a:t>In-force policies are experiencing less than projected crediting rates</a:t>
            </a:r>
          </a:p>
          <a:p>
            <a:endParaRPr lang="en-US" dirty="0" smtClean="0">
              <a:solidFill>
                <a:srgbClr val="002060"/>
              </a:solidFill>
            </a:endParaRPr>
          </a:p>
          <a:p>
            <a:pPr marL="285750" indent="-285750">
              <a:buFont typeface="Wingdings" pitchFamily="2" charset="2"/>
              <a:buChar char="q"/>
            </a:pPr>
            <a:r>
              <a:rPr lang="en-US" dirty="0" smtClean="0">
                <a:solidFill>
                  <a:srgbClr val="002060"/>
                </a:solidFill>
              </a:rPr>
              <a:t>Insurers are lowering guaranteed minimum crediting rates on new products to protect against further portfolio yield deterioration</a:t>
            </a:r>
          </a:p>
          <a:p>
            <a:endParaRPr lang="en-US" dirty="0" smtClean="0">
              <a:solidFill>
                <a:srgbClr val="002060"/>
              </a:solidFill>
            </a:endParaRPr>
          </a:p>
          <a:p>
            <a:pPr marL="285750" indent="-285750">
              <a:buFont typeface="Wingdings" pitchFamily="2" charset="2"/>
              <a:buChar char="q"/>
            </a:pPr>
            <a:r>
              <a:rPr lang="en-US" dirty="0" smtClean="0">
                <a:solidFill>
                  <a:srgbClr val="002060"/>
                </a:solidFill>
              </a:rPr>
              <a:t>Insurers are offering less favorable guarantees</a:t>
            </a:r>
          </a:p>
          <a:p>
            <a:endParaRPr lang="en-US" dirty="0" smtClean="0">
              <a:solidFill>
                <a:srgbClr val="002060"/>
              </a:solidFill>
            </a:endParaRPr>
          </a:p>
          <a:p>
            <a:pPr marL="285750" indent="-285750">
              <a:buFont typeface="Wingdings" pitchFamily="2" charset="2"/>
              <a:buChar char="q"/>
            </a:pPr>
            <a:r>
              <a:rPr lang="en-US" dirty="0" smtClean="0">
                <a:solidFill>
                  <a:srgbClr val="002060"/>
                </a:solidFill>
              </a:rPr>
              <a:t>Insurers have implemented premium restrictions</a:t>
            </a:r>
          </a:p>
          <a:p>
            <a:endParaRPr lang="en-US" dirty="0" smtClean="0">
              <a:solidFill>
                <a:srgbClr val="002060"/>
              </a:solidFill>
            </a:endParaRPr>
          </a:p>
          <a:p>
            <a:pPr marL="285750" indent="-285750">
              <a:buFont typeface="Wingdings" pitchFamily="2" charset="2"/>
              <a:buChar char="q"/>
            </a:pPr>
            <a:r>
              <a:rPr lang="en-US" dirty="0" smtClean="0">
                <a:solidFill>
                  <a:srgbClr val="002060"/>
                </a:solidFill>
              </a:rPr>
              <a:t>Insurers have implemented interest rate hedge programs to protect against an interest rate spike, which reduces overall profits and impacts new product pricing (i.e., increased product charges or increased interest spreads through lower crediting rates) </a:t>
            </a:r>
          </a:p>
          <a:p>
            <a:pPr marL="285750" indent="-285750">
              <a:buFont typeface="Wingdings" pitchFamily="2" charset="2"/>
              <a:buChar char="q"/>
            </a:pPr>
            <a:endParaRPr lang="en-US" dirty="0" smtClean="0">
              <a:solidFill>
                <a:srgbClr val="002060"/>
              </a:solidFill>
            </a:endParaRPr>
          </a:p>
          <a:p>
            <a:pPr marL="285750" indent="-285750">
              <a:buFont typeface="Wingdings" pitchFamily="2" charset="2"/>
              <a:buChar char="q"/>
            </a:pPr>
            <a:r>
              <a:rPr lang="en-US" dirty="0" smtClean="0">
                <a:solidFill>
                  <a:srgbClr val="002060"/>
                </a:solidFill>
              </a:rPr>
              <a:t>Insurers are considering and/or increasing the use of alternative investment strategies to enhance their portfolio yield and crediting rates</a:t>
            </a:r>
            <a:endParaRPr lang="en-US" dirty="0">
              <a:solidFill>
                <a:srgbClr val="002060"/>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Content Placeholder 8"/>
          <p:cNvGraphicFramePr>
            <a:graphicFrameLocks noGrp="1"/>
          </p:cNvGraphicFramePr>
          <p:nvPr>
            <p:ph idx="1"/>
            <p:extLst>
              <p:ext uri="{D42A27DB-BD31-4B8C-83A1-F6EECF244321}">
                <p14:modId xmlns="" xmlns:p14="http://schemas.microsoft.com/office/powerpoint/2010/main" val="283467785"/>
              </p:ext>
            </p:extLst>
          </p:nvPr>
        </p:nvGraphicFramePr>
        <p:xfrm>
          <a:off x="457200" y="2057400"/>
          <a:ext cx="8229600" cy="1483360"/>
        </p:xfrm>
        <a:graphic>
          <a:graphicData uri="http://schemas.openxmlformats.org/drawingml/2006/table">
            <a:tbl>
              <a:tblPr firstRow="1" bandRow="1">
                <a:tableStyleId>{5C22544A-7EE6-4342-B048-85BDC9FD1C3A}</a:tableStyleId>
              </a:tblPr>
              <a:tblGrid>
                <a:gridCol w="1371600"/>
                <a:gridCol w="1371600"/>
                <a:gridCol w="1371600"/>
                <a:gridCol w="1371600"/>
                <a:gridCol w="1371600"/>
                <a:gridCol w="1371600"/>
              </a:tblGrid>
              <a:tr h="370840">
                <a:tc>
                  <a:txBody>
                    <a:bodyPr/>
                    <a:lstStyle/>
                    <a:p>
                      <a:r>
                        <a:rPr lang="en-US" dirty="0" smtClean="0">
                          <a:solidFill>
                            <a:srgbClr val="002060"/>
                          </a:solidFill>
                        </a:rPr>
                        <a:t>YEAR</a:t>
                      </a:r>
                      <a:endParaRPr lang="en-US" dirty="0">
                        <a:solidFill>
                          <a:srgbClr val="002060"/>
                        </a:solidFill>
                      </a:endParaRPr>
                    </a:p>
                  </a:txBody>
                  <a:tcPr/>
                </a:tc>
                <a:tc>
                  <a:txBody>
                    <a:bodyPr/>
                    <a:lstStyle/>
                    <a:p>
                      <a:pPr algn="ctr"/>
                      <a:r>
                        <a:rPr lang="en-US" dirty="0" smtClean="0">
                          <a:solidFill>
                            <a:srgbClr val="002060"/>
                          </a:solidFill>
                        </a:rPr>
                        <a:t>1995</a:t>
                      </a:r>
                      <a:endParaRPr lang="en-US" dirty="0">
                        <a:solidFill>
                          <a:srgbClr val="002060"/>
                        </a:solidFill>
                      </a:endParaRPr>
                    </a:p>
                  </a:txBody>
                  <a:tcPr/>
                </a:tc>
                <a:tc>
                  <a:txBody>
                    <a:bodyPr/>
                    <a:lstStyle/>
                    <a:p>
                      <a:pPr algn="ctr"/>
                      <a:r>
                        <a:rPr lang="en-US" dirty="0" smtClean="0">
                          <a:solidFill>
                            <a:srgbClr val="002060"/>
                          </a:solidFill>
                        </a:rPr>
                        <a:t>2000</a:t>
                      </a:r>
                      <a:endParaRPr lang="en-US" dirty="0">
                        <a:solidFill>
                          <a:srgbClr val="002060"/>
                        </a:solidFill>
                      </a:endParaRPr>
                    </a:p>
                  </a:txBody>
                  <a:tcPr/>
                </a:tc>
                <a:tc>
                  <a:txBody>
                    <a:bodyPr/>
                    <a:lstStyle/>
                    <a:p>
                      <a:pPr algn="ctr"/>
                      <a:r>
                        <a:rPr lang="en-US" dirty="0" smtClean="0">
                          <a:solidFill>
                            <a:srgbClr val="002060"/>
                          </a:solidFill>
                        </a:rPr>
                        <a:t>2005</a:t>
                      </a:r>
                      <a:endParaRPr lang="en-US" dirty="0">
                        <a:solidFill>
                          <a:srgbClr val="002060"/>
                        </a:solidFill>
                      </a:endParaRPr>
                    </a:p>
                  </a:txBody>
                  <a:tcPr/>
                </a:tc>
                <a:tc>
                  <a:txBody>
                    <a:bodyPr/>
                    <a:lstStyle/>
                    <a:p>
                      <a:pPr algn="ctr"/>
                      <a:r>
                        <a:rPr lang="en-US" dirty="0" smtClean="0">
                          <a:solidFill>
                            <a:srgbClr val="002060"/>
                          </a:solidFill>
                        </a:rPr>
                        <a:t>2010</a:t>
                      </a:r>
                      <a:endParaRPr lang="en-US" dirty="0">
                        <a:solidFill>
                          <a:srgbClr val="002060"/>
                        </a:solidFill>
                      </a:endParaRPr>
                    </a:p>
                  </a:txBody>
                  <a:tcPr/>
                </a:tc>
                <a:tc>
                  <a:txBody>
                    <a:bodyPr/>
                    <a:lstStyle/>
                    <a:p>
                      <a:pPr algn="ctr"/>
                      <a:r>
                        <a:rPr lang="en-US" dirty="0" smtClean="0">
                          <a:solidFill>
                            <a:srgbClr val="002060"/>
                          </a:solidFill>
                        </a:rPr>
                        <a:t>2014</a:t>
                      </a:r>
                      <a:endParaRPr lang="en-US" dirty="0">
                        <a:solidFill>
                          <a:srgbClr val="002060"/>
                        </a:solidFill>
                      </a:endParaRPr>
                    </a:p>
                  </a:txBody>
                  <a:tcPr/>
                </a:tc>
              </a:tr>
              <a:tr h="370840">
                <a:tc>
                  <a:txBody>
                    <a:bodyPr/>
                    <a:lstStyle/>
                    <a:p>
                      <a:r>
                        <a:rPr lang="en-US" b="1" dirty="0" smtClean="0">
                          <a:solidFill>
                            <a:srgbClr val="002060"/>
                          </a:solidFill>
                        </a:rPr>
                        <a:t>HIGH</a:t>
                      </a:r>
                      <a:endParaRPr lang="en-US" b="1" dirty="0">
                        <a:solidFill>
                          <a:srgbClr val="002060"/>
                        </a:solidFill>
                      </a:endParaRPr>
                    </a:p>
                  </a:txBody>
                  <a:tcPr/>
                </a:tc>
                <a:tc>
                  <a:txBody>
                    <a:bodyPr/>
                    <a:lstStyle/>
                    <a:p>
                      <a:pPr algn="ctr"/>
                      <a:r>
                        <a:rPr lang="en-US" dirty="0" smtClean="0">
                          <a:solidFill>
                            <a:srgbClr val="002060"/>
                          </a:solidFill>
                        </a:rPr>
                        <a:t>9.00</a:t>
                      </a:r>
                      <a:endParaRPr lang="en-US" dirty="0">
                        <a:solidFill>
                          <a:srgbClr val="002060"/>
                        </a:solidFill>
                      </a:endParaRPr>
                    </a:p>
                  </a:txBody>
                  <a:tcPr/>
                </a:tc>
                <a:tc>
                  <a:txBody>
                    <a:bodyPr/>
                    <a:lstStyle/>
                    <a:p>
                      <a:pPr algn="ctr"/>
                      <a:r>
                        <a:rPr lang="en-US" dirty="0" smtClean="0">
                          <a:solidFill>
                            <a:srgbClr val="002060"/>
                          </a:solidFill>
                        </a:rPr>
                        <a:t>8.80</a:t>
                      </a:r>
                      <a:endParaRPr lang="en-US" dirty="0">
                        <a:solidFill>
                          <a:srgbClr val="002060"/>
                        </a:solidFill>
                      </a:endParaRPr>
                    </a:p>
                  </a:txBody>
                  <a:tcPr/>
                </a:tc>
                <a:tc>
                  <a:txBody>
                    <a:bodyPr/>
                    <a:lstStyle/>
                    <a:p>
                      <a:pPr algn="ctr"/>
                      <a:r>
                        <a:rPr lang="en-US" dirty="0" smtClean="0">
                          <a:solidFill>
                            <a:srgbClr val="002060"/>
                          </a:solidFill>
                        </a:rPr>
                        <a:t>8.00</a:t>
                      </a:r>
                      <a:endParaRPr lang="en-US" dirty="0">
                        <a:solidFill>
                          <a:srgbClr val="002060"/>
                        </a:solidFill>
                      </a:endParaRPr>
                    </a:p>
                  </a:txBody>
                  <a:tcPr/>
                </a:tc>
                <a:tc>
                  <a:txBody>
                    <a:bodyPr/>
                    <a:lstStyle/>
                    <a:p>
                      <a:pPr algn="ctr"/>
                      <a:r>
                        <a:rPr lang="en-US" dirty="0" smtClean="0">
                          <a:solidFill>
                            <a:srgbClr val="002060"/>
                          </a:solidFill>
                        </a:rPr>
                        <a:t>7.00</a:t>
                      </a:r>
                      <a:endParaRPr lang="en-US" dirty="0">
                        <a:solidFill>
                          <a:srgbClr val="002060"/>
                        </a:solidFill>
                      </a:endParaRPr>
                    </a:p>
                  </a:txBody>
                  <a:tcPr/>
                </a:tc>
                <a:tc>
                  <a:txBody>
                    <a:bodyPr/>
                    <a:lstStyle/>
                    <a:p>
                      <a:pPr algn="ctr"/>
                      <a:r>
                        <a:rPr lang="en-US" dirty="0" smtClean="0">
                          <a:solidFill>
                            <a:srgbClr val="002060"/>
                          </a:solidFill>
                        </a:rPr>
                        <a:t>7.10</a:t>
                      </a:r>
                      <a:endParaRPr lang="en-US" dirty="0">
                        <a:solidFill>
                          <a:srgbClr val="002060"/>
                        </a:solidFill>
                      </a:endParaRPr>
                    </a:p>
                  </a:txBody>
                  <a:tcPr/>
                </a:tc>
              </a:tr>
              <a:tr h="370840">
                <a:tc>
                  <a:txBody>
                    <a:bodyPr/>
                    <a:lstStyle/>
                    <a:p>
                      <a:r>
                        <a:rPr lang="en-US" b="1" dirty="0" smtClean="0">
                          <a:solidFill>
                            <a:srgbClr val="002060"/>
                          </a:solidFill>
                        </a:rPr>
                        <a:t>LOW</a:t>
                      </a:r>
                      <a:endParaRPr lang="en-US" b="1" dirty="0">
                        <a:solidFill>
                          <a:srgbClr val="002060"/>
                        </a:solidFill>
                      </a:endParaRPr>
                    </a:p>
                  </a:txBody>
                  <a:tcPr/>
                </a:tc>
                <a:tc>
                  <a:txBody>
                    <a:bodyPr/>
                    <a:lstStyle/>
                    <a:p>
                      <a:pPr algn="ctr"/>
                      <a:r>
                        <a:rPr lang="en-US" dirty="0" smtClean="0">
                          <a:solidFill>
                            <a:srgbClr val="002060"/>
                          </a:solidFill>
                        </a:rPr>
                        <a:t>6.75</a:t>
                      </a:r>
                      <a:endParaRPr lang="en-US" dirty="0">
                        <a:solidFill>
                          <a:srgbClr val="002060"/>
                        </a:solidFill>
                      </a:endParaRPr>
                    </a:p>
                  </a:txBody>
                  <a:tcPr/>
                </a:tc>
                <a:tc>
                  <a:txBody>
                    <a:bodyPr/>
                    <a:lstStyle/>
                    <a:p>
                      <a:pPr algn="ctr"/>
                      <a:r>
                        <a:rPr lang="en-US" dirty="0" smtClean="0">
                          <a:solidFill>
                            <a:srgbClr val="002060"/>
                          </a:solidFill>
                        </a:rPr>
                        <a:t>6.50</a:t>
                      </a:r>
                      <a:endParaRPr lang="en-US" dirty="0">
                        <a:solidFill>
                          <a:srgbClr val="002060"/>
                        </a:solidFill>
                      </a:endParaRPr>
                    </a:p>
                  </a:txBody>
                  <a:tcPr/>
                </a:tc>
                <a:tc>
                  <a:txBody>
                    <a:bodyPr/>
                    <a:lstStyle/>
                    <a:p>
                      <a:pPr algn="ctr"/>
                      <a:r>
                        <a:rPr lang="en-US" dirty="0" smtClean="0">
                          <a:solidFill>
                            <a:srgbClr val="002060"/>
                          </a:solidFill>
                        </a:rPr>
                        <a:t>4.50</a:t>
                      </a:r>
                      <a:endParaRPr lang="en-US" dirty="0">
                        <a:solidFill>
                          <a:srgbClr val="002060"/>
                        </a:solidFill>
                      </a:endParaRPr>
                    </a:p>
                  </a:txBody>
                  <a:tcPr/>
                </a:tc>
                <a:tc>
                  <a:txBody>
                    <a:bodyPr/>
                    <a:lstStyle/>
                    <a:p>
                      <a:pPr algn="ctr"/>
                      <a:r>
                        <a:rPr lang="en-US" dirty="0" smtClean="0">
                          <a:solidFill>
                            <a:srgbClr val="002060"/>
                          </a:solidFill>
                        </a:rPr>
                        <a:t>5.45</a:t>
                      </a:r>
                      <a:endParaRPr lang="en-US" dirty="0">
                        <a:solidFill>
                          <a:srgbClr val="002060"/>
                        </a:solidFill>
                      </a:endParaRPr>
                    </a:p>
                  </a:txBody>
                  <a:tcPr/>
                </a:tc>
                <a:tc>
                  <a:txBody>
                    <a:bodyPr/>
                    <a:lstStyle/>
                    <a:p>
                      <a:pPr algn="ctr"/>
                      <a:r>
                        <a:rPr lang="en-US" dirty="0" smtClean="0">
                          <a:solidFill>
                            <a:srgbClr val="002060"/>
                          </a:solidFill>
                        </a:rPr>
                        <a:t>4.50</a:t>
                      </a:r>
                      <a:endParaRPr lang="en-US" dirty="0">
                        <a:solidFill>
                          <a:srgbClr val="002060"/>
                        </a:solidFill>
                      </a:endParaRPr>
                    </a:p>
                  </a:txBody>
                  <a:tcPr/>
                </a:tc>
              </a:tr>
              <a:tr h="370840">
                <a:tc>
                  <a:txBody>
                    <a:bodyPr/>
                    <a:lstStyle/>
                    <a:p>
                      <a:r>
                        <a:rPr lang="en-US" b="1" dirty="0" smtClean="0">
                          <a:solidFill>
                            <a:srgbClr val="002060"/>
                          </a:solidFill>
                        </a:rPr>
                        <a:t>AVERAGE</a:t>
                      </a:r>
                      <a:endParaRPr lang="en-US" b="1" dirty="0">
                        <a:solidFill>
                          <a:srgbClr val="002060"/>
                        </a:solidFill>
                      </a:endParaRPr>
                    </a:p>
                  </a:txBody>
                  <a:tcPr/>
                </a:tc>
                <a:tc>
                  <a:txBody>
                    <a:bodyPr/>
                    <a:lstStyle/>
                    <a:p>
                      <a:pPr algn="ctr"/>
                      <a:r>
                        <a:rPr lang="en-US" dirty="0" smtClean="0">
                          <a:solidFill>
                            <a:srgbClr val="002060"/>
                          </a:solidFill>
                        </a:rPr>
                        <a:t>8.18</a:t>
                      </a:r>
                      <a:endParaRPr lang="en-US" dirty="0">
                        <a:solidFill>
                          <a:srgbClr val="002060"/>
                        </a:solidFill>
                      </a:endParaRPr>
                    </a:p>
                  </a:txBody>
                  <a:tcPr/>
                </a:tc>
                <a:tc>
                  <a:txBody>
                    <a:bodyPr/>
                    <a:lstStyle/>
                    <a:p>
                      <a:pPr algn="ctr"/>
                      <a:r>
                        <a:rPr lang="en-US" dirty="0" smtClean="0">
                          <a:solidFill>
                            <a:srgbClr val="002060"/>
                          </a:solidFill>
                        </a:rPr>
                        <a:t>7.89</a:t>
                      </a:r>
                      <a:endParaRPr lang="en-US" dirty="0">
                        <a:solidFill>
                          <a:srgbClr val="002060"/>
                        </a:solidFill>
                      </a:endParaRPr>
                    </a:p>
                  </a:txBody>
                  <a:tcPr/>
                </a:tc>
                <a:tc>
                  <a:txBody>
                    <a:bodyPr/>
                    <a:lstStyle/>
                    <a:p>
                      <a:pPr algn="ctr"/>
                      <a:r>
                        <a:rPr lang="en-US" dirty="0" smtClean="0">
                          <a:solidFill>
                            <a:srgbClr val="002060"/>
                          </a:solidFill>
                        </a:rPr>
                        <a:t>6.43</a:t>
                      </a:r>
                      <a:endParaRPr lang="en-US" dirty="0">
                        <a:solidFill>
                          <a:srgbClr val="002060"/>
                        </a:solidFill>
                      </a:endParaRPr>
                    </a:p>
                  </a:txBody>
                  <a:tcPr/>
                </a:tc>
                <a:tc>
                  <a:txBody>
                    <a:bodyPr/>
                    <a:lstStyle/>
                    <a:p>
                      <a:pPr algn="ctr"/>
                      <a:r>
                        <a:rPr lang="en-US" dirty="0" smtClean="0">
                          <a:solidFill>
                            <a:srgbClr val="002060"/>
                          </a:solidFill>
                        </a:rPr>
                        <a:t>5.97</a:t>
                      </a:r>
                      <a:endParaRPr lang="en-US" dirty="0">
                        <a:solidFill>
                          <a:srgbClr val="002060"/>
                        </a:solidFill>
                      </a:endParaRPr>
                    </a:p>
                  </a:txBody>
                  <a:tcPr/>
                </a:tc>
                <a:tc>
                  <a:txBody>
                    <a:bodyPr/>
                    <a:lstStyle/>
                    <a:p>
                      <a:pPr algn="ctr"/>
                      <a:r>
                        <a:rPr lang="en-US" dirty="0" smtClean="0">
                          <a:solidFill>
                            <a:srgbClr val="002060"/>
                          </a:solidFill>
                        </a:rPr>
                        <a:t>5.51</a:t>
                      </a:r>
                      <a:endParaRPr lang="en-US" dirty="0">
                        <a:solidFill>
                          <a:srgbClr val="002060"/>
                        </a:solidFill>
                      </a:endParaRPr>
                    </a:p>
                  </a:txBody>
                  <a:tcPr/>
                </a:tc>
              </a:tr>
            </a:tbl>
          </a:graphicData>
        </a:graphic>
      </p:graphicFrame>
      <p:sp>
        <p:nvSpPr>
          <p:cNvPr id="3" name="TextBox 2"/>
          <p:cNvSpPr txBox="1"/>
          <p:nvPr/>
        </p:nvSpPr>
        <p:spPr>
          <a:xfrm>
            <a:off x="3429000" y="76200"/>
            <a:ext cx="5715000" cy="954107"/>
          </a:xfrm>
          <a:prstGeom prst="rect">
            <a:avLst/>
          </a:prstGeom>
          <a:noFill/>
        </p:spPr>
        <p:txBody>
          <a:bodyPr wrap="square" rtlCol="0">
            <a:spAutoFit/>
          </a:bodyPr>
          <a:lstStyle/>
          <a:p>
            <a:r>
              <a:rPr lang="en-US" sz="2800" b="1" i="1" dirty="0" smtClean="0">
                <a:solidFill>
                  <a:schemeClr val="bg1"/>
                </a:solidFill>
              </a:rPr>
              <a:t>Interest Rate Trends for Life Insurance</a:t>
            </a:r>
            <a:endParaRPr lang="en-US" sz="2800" b="1" i="1" dirty="0">
              <a:solidFill>
                <a:schemeClr val="bg1"/>
              </a:solidFill>
            </a:endParaRPr>
          </a:p>
        </p:txBody>
      </p:sp>
      <p:sp>
        <p:nvSpPr>
          <p:cNvPr id="8" name="TextBox 7"/>
          <p:cNvSpPr txBox="1"/>
          <p:nvPr/>
        </p:nvSpPr>
        <p:spPr>
          <a:xfrm>
            <a:off x="1600200" y="1447800"/>
            <a:ext cx="5867400" cy="369332"/>
          </a:xfrm>
          <a:prstGeom prst="rect">
            <a:avLst/>
          </a:prstGeom>
          <a:noFill/>
        </p:spPr>
        <p:txBody>
          <a:bodyPr wrap="square" rtlCol="0">
            <a:spAutoFit/>
          </a:bodyPr>
          <a:lstStyle/>
          <a:p>
            <a:pPr algn="ctr"/>
            <a:r>
              <a:rPr lang="en-US" b="1" dirty="0" smtClean="0">
                <a:solidFill>
                  <a:srgbClr val="002060"/>
                </a:solidFill>
              </a:rPr>
              <a:t>Representative Dividend Scale History</a:t>
            </a:r>
            <a:endParaRPr lang="en-US" b="1" dirty="0">
              <a:solidFill>
                <a:srgbClr val="002060"/>
              </a:solidFill>
            </a:endParaRPr>
          </a:p>
        </p:txBody>
      </p:sp>
    </p:spTree>
    <p:extLst>
      <p:ext uri="{BB962C8B-B14F-4D97-AF65-F5344CB8AC3E}">
        <p14:creationId xmlns="" xmlns:p14="http://schemas.microsoft.com/office/powerpoint/2010/main" val="53748728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ontent Placeholder 2"/>
          <p:cNvGraphicFramePr>
            <a:graphicFrameLocks noGrp="1"/>
          </p:cNvGraphicFramePr>
          <p:nvPr>
            <p:ph idx="1"/>
          </p:nvPr>
        </p:nvGraphicFramePr>
        <p:xfrm>
          <a:off x="152400" y="1485900"/>
          <a:ext cx="8534400" cy="4525963"/>
        </p:xfrm>
        <a:graphic>
          <a:graphicData uri="http://schemas.openxmlformats.org/drawingml/2006/chart">
            <c:chart xmlns:c="http://schemas.openxmlformats.org/drawingml/2006/chart" xmlns:r="http://schemas.openxmlformats.org/officeDocument/2006/relationships" r:id="rId3"/>
          </a:graphicData>
        </a:graphic>
      </p:graphicFrame>
      <p:sp>
        <p:nvSpPr>
          <p:cNvPr id="4" name="TextBox 3"/>
          <p:cNvSpPr txBox="1"/>
          <p:nvPr/>
        </p:nvSpPr>
        <p:spPr>
          <a:xfrm>
            <a:off x="3429000" y="0"/>
            <a:ext cx="5486400" cy="954107"/>
          </a:xfrm>
          <a:prstGeom prst="rect">
            <a:avLst/>
          </a:prstGeom>
          <a:noFill/>
        </p:spPr>
        <p:txBody>
          <a:bodyPr wrap="square" rtlCol="0">
            <a:spAutoFit/>
          </a:bodyPr>
          <a:lstStyle/>
          <a:p>
            <a:r>
              <a:rPr lang="en-US" sz="2800" b="1" i="1" dirty="0" smtClean="0">
                <a:solidFill>
                  <a:schemeClr val="bg1"/>
                </a:solidFill>
              </a:rPr>
              <a:t>Average Dividend Scale History</a:t>
            </a:r>
          </a:p>
          <a:p>
            <a:r>
              <a:rPr lang="en-US" sz="2800" b="1" i="1" dirty="0" smtClean="0">
                <a:solidFill>
                  <a:schemeClr val="bg1"/>
                </a:solidFill>
              </a:rPr>
              <a:t>1991 to 2013</a:t>
            </a:r>
            <a:endParaRPr lang="en-US" sz="2800" b="1" i="1" dirty="0">
              <a:solidFill>
                <a:schemeClr val="bg1"/>
              </a:solidFill>
            </a:endParaRPr>
          </a:p>
        </p:txBody>
      </p:sp>
    </p:spTree>
    <p:extLst>
      <p:ext uri="{BB962C8B-B14F-4D97-AF65-F5344CB8AC3E}">
        <p14:creationId xmlns="" xmlns:p14="http://schemas.microsoft.com/office/powerpoint/2010/main" val="1017223557"/>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Times New Roman"/>
        <a:ea typeface=""/>
        <a:cs typeface="Arial"/>
      </a:majorFont>
      <a:minorFont>
        <a:latin typeface="Times New Roman"/>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8099B3"/>
        </a:solidFill>
        <a:ln w="9525">
          <a:noFill/>
          <a:round/>
          <a:headEnd/>
          <a:tailEnd/>
        </a:ln>
        <a:effectLst/>
      </a:spPr>
      <a:bodyPr wrap="none" anchor="ctr"/>
      <a:lstStyle>
        <a:defPPr>
          <a:defRPr dirty="0"/>
        </a:defPPr>
      </a:lstStyle>
    </a:sp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9591</TotalTime>
  <Words>660</Words>
  <Application>Microsoft Office PowerPoint</Application>
  <PresentationFormat>On-screen Show (4:3)</PresentationFormat>
  <Paragraphs>147</Paragraphs>
  <Slides>11</Slides>
  <Notes>4</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Default Design</vt:lpstr>
      <vt:lpstr>Slide 1</vt:lpstr>
      <vt:lpstr>Affluent Trends</vt:lpstr>
      <vt:lpstr>Affluent Funding Strategies</vt:lpstr>
      <vt:lpstr>Slide 4</vt:lpstr>
      <vt:lpstr>Slide 5</vt:lpstr>
      <vt:lpstr>Slide 6</vt:lpstr>
      <vt:lpstr>Slide 7</vt:lpstr>
      <vt:lpstr>Slide 8</vt:lpstr>
      <vt:lpstr>Slide 9</vt:lpstr>
      <vt:lpstr>Potential Options  For Consideration</vt:lpstr>
      <vt:lpstr>Current Market Environment Understanding Mortality</vt:lpstr>
    </vt:vector>
  </TitlesOfParts>
  <Company>NLEC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Marjorie Tomlinson</dc:creator>
  <cp:lastModifiedBy>denise.jones</cp:lastModifiedBy>
  <cp:revision>1288</cp:revision>
  <cp:lastPrinted>2014-10-09T15:07:22Z</cp:lastPrinted>
  <dcterms:created xsi:type="dcterms:W3CDTF">2004-05-12T15:34:44Z</dcterms:created>
  <dcterms:modified xsi:type="dcterms:W3CDTF">2015-04-16T14:37:49Z</dcterms:modified>
</cp:coreProperties>
</file>